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41"/>
  </p:notesMasterIdLst>
  <p:handoutMasterIdLst>
    <p:handoutMasterId r:id="rId342"/>
  </p:handoutMasterIdLst>
  <p:sldIdLst>
    <p:sldId id="316" r:id="rId5"/>
    <p:sldId id="1718" r:id="rId6"/>
    <p:sldId id="1646" r:id="rId7"/>
    <p:sldId id="1644" r:id="rId8"/>
    <p:sldId id="1649" r:id="rId9"/>
    <p:sldId id="1645" r:id="rId10"/>
    <p:sldId id="1648" r:id="rId11"/>
    <p:sldId id="1650" r:id="rId12"/>
    <p:sldId id="1651" r:id="rId13"/>
    <p:sldId id="1647" r:id="rId14"/>
    <p:sldId id="1652" r:id="rId15"/>
    <p:sldId id="1621" r:id="rId16"/>
    <p:sldId id="1642" r:id="rId17"/>
    <p:sldId id="1643" r:id="rId18"/>
    <p:sldId id="1622" r:id="rId19"/>
    <p:sldId id="1623" r:id="rId20"/>
    <p:sldId id="1624" r:id="rId21"/>
    <p:sldId id="1625" r:id="rId22"/>
    <p:sldId id="1628" r:id="rId23"/>
    <p:sldId id="1626" r:id="rId24"/>
    <p:sldId id="1627" r:id="rId25"/>
    <p:sldId id="1629" r:id="rId26"/>
    <p:sldId id="1630" r:id="rId27"/>
    <p:sldId id="1653" r:id="rId28"/>
    <p:sldId id="1654" r:id="rId29"/>
    <p:sldId id="1631" r:id="rId30"/>
    <p:sldId id="1632" r:id="rId31"/>
    <p:sldId id="1633" r:id="rId32"/>
    <p:sldId id="1634" r:id="rId33"/>
    <p:sldId id="1635" r:id="rId34"/>
    <p:sldId id="1636" r:id="rId35"/>
    <p:sldId id="1637" r:id="rId36"/>
    <p:sldId id="1638" r:id="rId37"/>
    <p:sldId id="1639" r:id="rId38"/>
    <p:sldId id="1640" r:id="rId39"/>
    <p:sldId id="1641" r:id="rId40"/>
    <p:sldId id="1656" r:id="rId41"/>
    <p:sldId id="1655" r:id="rId42"/>
    <p:sldId id="1657" r:id="rId43"/>
    <p:sldId id="1665" r:id="rId44"/>
    <p:sldId id="1664" r:id="rId45"/>
    <p:sldId id="1658" r:id="rId46"/>
    <p:sldId id="1659" r:id="rId47"/>
    <p:sldId id="1660" r:id="rId48"/>
    <p:sldId id="1661" r:id="rId49"/>
    <p:sldId id="1662" r:id="rId50"/>
    <p:sldId id="1663" r:id="rId51"/>
    <p:sldId id="1666" r:id="rId52"/>
    <p:sldId id="1667" r:id="rId53"/>
    <p:sldId id="1668" r:id="rId54"/>
    <p:sldId id="1669" r:id="rId55"/>
    <p:sldId id="1670" r:id="rId56"/>
    <p:sldId id="1671" r:id="rId57"/>
    <p:sldId id="1672" r:id="rId58"/>
    <p:sldId id="1673" r:id="rId59"/>
    <p:sldId id="1674" r:id="rId60"/>
    <p:sldId id="1675" r:id="rId61"/>
    <p:sldId id="1620" r:id="rId62"/>
    <p:sldId id="1676" r:id="rId63"/>
    <p:sldId id="1677" r:id="rId64"/>
    <p:sldId id="1678" r:id="rId65"/>
    <p:sldId id="1679" r:id="rId66"/>
    <p:sldId id="1680" r:id="rId67"/>
    <p:sldId id="1681" r:id="rId68"/>
    <p:sldId id="1682" r:id="rId69"/>
    <p:sldId id="1469" r:id="rId70"/>
    <p:sldId id="1470" r:id="rId71"/>
    <p:sldId id="1236" r:id="rId72"/>
    <p:sldId id="1237" r:id="rId73"/>
    <p:sldId id="1471" r:id="rId74"/>
    <p:sldId id="1472" r:id="rId75"/>
    <p:sldId id="1473" r:id="rId76"/>
    <p:sldId id="1474" r:id="rId77"/>
    <p:sldId id="1475" r:id="rId78"/>
    <p:sldId id="1476" r:id="rId79"/>
    <p:sldId id="1477" r:id="rId80"/>
    <p:sldId id="1478" r:id="rId81"/>
    <p:sldId id="1479" r:id="rId82"/>
    <p:sldId id="1480" r:id="rId83"/>
    <p:sldId id="1683" r:id="rId84"/>
    <p:sldId id="1684" r:id="rId85"/>
    <p:sldId id="1685" r:id="rId86"/>
    <p:sldId id="1686" r:id="rId87"/>
    <p:sldId id="1687" r:id="rId88"/>
    <p:sldId id="1688" r:id="rId89"/>
    <p:sldId id="1689" r:id="rId90"/>
    <p:sldId id="1690" r:id="rId91"/>
    <p:sldId id="1691" r:id="rId92"/>
    <p:sldId id="1692" r:id="rId93"/>
    <p:sldId id="1482" r:id="rId94"/>
    <p:sldId id="1483" r:id="rId95"/>
    <p:sldId id="1484" r:id="rId96"/>
    <p:sldId id="1485" r:id="rId97"/>
    <p:sldId id="1693" r:id="rId98"/>
    <p:sldId id="1694" r:id="rId99"/>
    <p:sldId id="1695" r:id="rId100"/>
    <p:sldId id="1696" r:id="rId101"/>
    <p:sldId id="1697" r:id="rId102"/>
    <p:sldId id="1719" r:id="rId103"/>
    <p:sldId id="1720" r:id="rId104"/>
    <p:sldId id="1721" r:id="rId105"/>
    <p:sldId id="1722" r:id="rId106"/>
    <p:sldId id="1698" r:id="rId107"/>
    <p:sldId id="1869" r:id="rId108"/>
    <p:sldId id="1699" r:id="rId109"/>
    <p:sldId id="1700" r:id="rId110"/>
    <p:sldId id="1870" r:id="rId111"/>
    <p:sldId id="1871" r:id="rId112"/>
    <p:sldId id="1872" r:id="rId113"/>
    <p:sldId id="1873" r:id="rId114"/>
    <p:sldId id="1874" r:id="rId115"/>
    <p:sldId id="1875" r:id="rId116"/>
    <p:sldId id="1876" r:id="rId117"/>
    <p:sldId id="1877" r:id="rId118"/>
    <p:sldId id="1878" r:id="rId119"/>
    <p:sldId id="1879" r:id="rId120"/>
    <p:sldId id="1880" r:id="rId121"/>
    <p:sldId id="1881" r:id="rId122"/>
    <p:sldId id="1882" r:id="rId123"/>
    <p:sldId id="1883" r:id="rId124"/>
    <p:sldId id="1884" r:id="rId125"/>
    <p:sldId id="1885" r:id="rId126"/>
    <p:sldId id="1886" r:id="rId127"/>
    <p:sldId id="1745" r:id="rId128"/>
    <p:sldId id="1746" r:id="rId129"/>
    <p:sldId id="1887" r:id="rId130"/>
    <p:sldId id="1888" r:id="rId131"/>
    <p:sldId id="1889" r:id="rId132"/>
    <p:sldId id="1890" r:id="rId133"/>
    <p:sldId id="1891" r:id="rId134"/>
    <p:sldId id="1892" r:id="rId135"/>
    <p:sldId id="1893" r:id="rId136"/>
    <p:sldId id="1894" r:id="rId137"/>
    <p:sldId id="1895" r:id="rId138"/>
    <p:sldId id="1729" r:id="rId139"/>
    <p:sldId id="1730" r:id="rId140"/>
    <p:sldId id="1731" r:id="rId141"/>
    <p:sldId id="1732" r:id="rId142"/>
    <p:sldId id="1733" r:id="rId143"/>
    <p:sldId id="1734" r:id="rId144"/>
    <p:sldId id="1735" r:id="rId145"/>
    <p:sldId id="1736" r:id="rId146"/>
    <p:sldId id="1737" r:id="rId147"/>
    <p:sldId id="1738" r:id="rId148"/>
    <p:sldId id="1740" r:id="rId149"/>
    <p:sldId id="1741" r:id="rId150"/>
    <p:sldId id="1742" r:id="rId151"/>
    <p:sldId id="1743" r:id="rId152"/>
    <p:sldId id="1744" r:id="rId153"/>
    <p:sldId id="1747" r:id="rId154"/>
    <p:sldId id="1723" r:id="rId155"/>
    <p:sldId id="1724" r:id="rId156"/>
    <p:sldId id="1725" r:id="rId157"/>
    <p:sldId id="1726" r:id="rId158"/>
    <p:sldId id="1727" r:id="rId159"/>
    <p:sldId id="1868" r:id="rId160"/>
    <p:sldId id="1701" r:id="rId161"/>
    <p:sldId id="1702" r:id="rId162"/>
    <p:sldId id="1842" r:id="rId163"/>
    <p:sldId id="1843" r:id="rId164"/>
    <p:sldId id="1844" r:id="rId165"/>
    <p:sldId id="1845" r:id="rId166"/>
    <p:sldId id="1841" r:id="rId167"/>
    <p:sldId id="1835" r:id="rId168"/>
    <p:sldId id="1836" r:id="rId169"/>
    <p:sldId id="1837" r:id="rId170"/>
    <p:sldId id="1838" r:id="rId171"/>
    <p:sldId id="1839" r:id="rId172"/>
    <p:sldId id="1840" r:id="rId173"/>
    <p:sldId id="1501" r:id="rId174"/>
    <p:sldId id="1502" r:id="rId175"/>
    <p:sldId id="1503" r:id="rId176"/>
    <p:sldId id="1748" r:id="rId177"/>
    <p:sldId id="1504" r:id="rId178"/>
    <p:sldId id="1505" r:id="rId179"/>
    <p:sldId id="1506" r:id="rId180"/>
    <p:sldId id="1507" r:id="rId181"/>
    <p:sldId id="1829" r:id="rId182"/>
    <p:sldId id="1830" r:id="rId183"/>
    <p:sldId id="1831" r:id="rId184"/>
    <p:sldId id="1832" r:id="rId185"/>
    <p:sldId id="1824" r:id="rId186"/>
    <p:sldId id="1825" r:id="rId187"/>
    <p:sldId id="1826" r:id="rId188"/>
    <p:sldId id="1833" r:id="rId189"/>
    <p:sldId id="1827" r:id="rId190"/>
    <p:sldId id="1828" r:id="rId191"/>
    <p:sldId id="1834" r:id="rId192"/>
    <p:sldId id="1823" r:id="rId193"/>
    <p:sldId id="1508" r:id="rId194"/>
    <p:sldId id="1703" r:id="rId195"/>
    <p:sldId id="1704" r:id="rId196"/>
    <p:sldId id="1705" r:id="rId197"/>
    <p:sldId id="1706" r:id="rId198"/>
    <p:sldId id="1707" r:id="rId199"/>
    <p:sldId id="1708" r:id="rId200"/>
    <p:sldId id="1709" r:id="rId201"/>
    <p:sldId id="1710" r:id="rId202"/>
    <p:sldId id="1711" r:id="rId203"/>
    <p:sldId id="1712" r:id="rId204"/>
    <p:sldId id="1713" r:id="rId205"/>
    <p:sldId id="1714" r:id="rId206"/>
    <p:sldId id="1715" r:id="rId207"/>
    <p:sldId id="1716" r:id="rId208"/>
    <p:sldId id="1717" r:id="rId209"/>
    <p:sldId id="1530" r:id="rId210"/>
    <p:sldId id="1759" r:id="rId211"/>
    <p:sldId id="1760" r:id="rId212"/>
    <p:sldId id="1749" r:id="rId213"/>
    <p:sldId id="1486" r:id="rId214"/>
    <p:sldId id="1750" r:id="rId215"/>
    <p:sldId id="1751" r:id="rId216"/>
    <p:sldId id="1752" r:id="rId217"/>
    <p:sldId id="1753" r:id="rId218"/>
    <p:sldId id="1488" r:id="rId219"/>
    <p:sldId id="1754" r:id="rId220"/>
    <p:sldId id="1755" r:id="rId221"/>
    <p:sldId id="1756" r:id="rId222"/>
    <p:sldId id="1757" r:id="rId223"/>
    <p:sldId id="1758" r:id="rId224"/>
    <p:sldId id="1516" r:id="rId225"/>
    <p:sldId id="1517" r:id="rId226"/>
    <p:sldId id="1509" r:id="rId227"/>
    <p:sldId id="1510" r:id="rId228"/>
    <p:sldId id="1528" r:id="rId229"/>
    <p:sldId id="1529" r:id="rId230"/>
    <p:sldId id="1511" r:id="rId231"/>
    <p:sldId id="1512" r:id="rId232"/>
    <p:sldId id="1513" r:id="rId233"/>
    <p:sldId id="1489" r:id="rId234"/>
    <p:sldId id="1518" r:id="rId235"/>
    <p:sldId id="1519" r:id="rId236"/>
    <p:sldId id="1520" r:id="rId237"/>
    <p:sldId id="1521" r:id="rId238"/>
    <p:sldId id="1522" r:id="rId239"/>
    <p:sldId id="1523" r:id="rId240"/>
    <p:sldId id="1524" r:id="rId241"/>
    <p:sldId id="1525" r:id="rId242"/>
    <p:sldId id="1526" r:id="rId243"/>
    <p:sldId id="1527" r:id="rId244"/>
    <p:sldId id="1490" r:id="rId245"/>
    <p:sldId id="1491" r:id="rId246"/>
    <p:sldId id="1761" r:id="rId247"/>
    <p:sldId id="1499" r:id="rId248"/>
    <p:sldId id="1762" r:id="rId249"/>
    <p:sldId id="1763" r:id="rId250"/>
    <p:sldId id="1764" r:id="rId251"/>
    <p:sldId id="1773" r:id="rId252"/>
    <p:sldId id="1765" r:id="rId253"/>
    <p:sldId id="1766" r:id="rId254"/>
    <p:sldId id="1767" r:id="rId255"/>
    <p:sldId id="1768" r:id="rId256"/>
    <p:sldId id="1769" r:id="rId257"/>
    <p:sldId id="1770" r:id="rId258"/>
    <p:sldId id="1771" r:id="rId259"/>
    <p:sldId id="1772" r:id="rId260"/>
    <p:sldId id="1774" r:id="rId261"/>
    <p:sldId id="1775" r:id="rId262"/>
    <p:sldId id="1776" r:id="rId263"/>
    <p:sldId id="1777" r:id="rId264"/>
    <p:sldId id="1778" r:id="rId265"/>
    <p:sldId id="1779" r:id="rId266"/>
    <p:sldId id="1780" r:id="rId267"/>
    <p:sldId id="1781" r:id="rId268"/>
    <p:sldId id="1782" r:id="rId269"/>
    <p:sldId id="1783" r:id="rId270"/>
    <p:sldId id="1784" r:id="rId271"/>
    <p:sldId id="1785" r:id="rId272"/>
    <p:sldId id="1786" r:id="rId273"/>
    <p:sldId id="1787" r:id="rId274"/>
    <p:sldId id="1788" r:id="rId275"/>
    <p:sldId id="1789" r:id="rId276"/>
    <p:sldId id="1813" r:id="rId277"/>
    <p:sldId id="1790" r:id="rId278"/>
    <p:sldId id="1791" r:id="rId279"/>
    <p:sldId id="1795" r:id="rId280"/>
    <p:sldId id="1792" r:id="rId281"/>
    <p:sldId id="1793" r:id="rId282"/>
    <p:sldId id="1794" r:id="rId283"/>
    <p:sldId id="1806" r:id="rId284"/>
    <p:sldId id="1805" r:id="rId285"/>
    <p:sldId id="1804" r:id="rId286"/>
    <p:sldId id="1807" r:id="rId287"/>
    <p:sldId id="1809" r:id="rId288"/>
    <p:sldId id="1808" r:id="rId289"/>
    <p:sldId id="1810" r:id="rId290"/>
    <p:sldId id="1846" r:id="rId291"/>
    <p:sldId id="1847" r:id="rId292"/>
    <p:sldId id="1848" r:id="rId293"/>
    <p:sldId id="1849" r:id="rId294"/>
    <p:sldId id="1897" r:id="rId295"/>
    <p:sldId id="1896" r:id="rId296"/>
    <p:sldId id="1814" r:id="rId297"/>
    <p:sldId id="1815" r:id="rId298"/>
    <p:sldId id="1816" r:id="rId299"/>
    <p:sldId id="1817" r:id="rId300"/>
    <p:sldId id="1818" r:id="rId301"/>
    <p:sldId id="1819" r:id="rId302"/>
    <p:sldId id="1820" r:id="rId303"/>
    <p:sldId id="1821" r:id="rId304"/>
    <p:sldId id="1822" r:id="rId305"/>
    <p:sldId id="1811" r:id="rId306"/>
    <p:sldId id="1812" r:id="rId307"/>
    <p:sldId id="1495" r:id="rId308"/>
    <p:sldId id="1496" r:id="rId309"/>
    <p:sldId id="1239" r:id="rId310"/>
    <p:sldId id="1240" r:id="rId311"/>
    <p:sldId id="1796" r:id="rId312"/>
    <p:sldId id="1797" r:id="rId313"/>
    <p:sldId id="1798" r:id="rId314"/>
    <p:sldId id="1800" r:id="rId315"/>
    <p:sldId id="1801" r:id="rId316"/>
    <p:sldId id="1799" r:id="rId317"/>
    <p:sldId id="1802" r:id="rId318"/>
    <p:sldId id="1803" r:id="rId319"/>
    <p:sldId id="951" r:id="rId320"/>
    <p:sldId id="1531" r:id="rId321"/>
    <p:sldId id="1850" r:id="rId322"/>
    <p:sldId id="1860" r:id="rId323"/>
    <p:sldId id="1861" r:id="rId324"/>
    <p:sldId id="1851" r:id="rId325"/>
    <p:sldId id="1852" r:id="rId326"/>
    <p:sldId id="1859" r:id="rId327"/>
    <p:sldId id="1857" r:id="rId328"/>
    <p:sldId id="1853" r:id="rId329"/>
    <p:sldId id="1854" r:id="rId330"/>
    <p:sldId id="1855" r:id="rId331"/>
    <p:sldId id="1856" r:id="rId332"/>
    <p:sldId id="1858" r:id="rId333"/>
    <p:sldId id="1862" r:id="rId334"/>
    <p:sldId id="1863" r:id="rId335"/>
    <p:sldId id="1864" r:id="rId336"/>
    <p:sldId id="1865" r:id="rId337"/>
    <p:sldId id="1866" r:id="rId338"/>
    <p:sldId id="1867" r:id="rId339"/>
    <p:sldId id="339" r:id="rId340"/>
  </p:sldIdLst>
  <p:sldSz cx="9144000" cy="6858000" type="screen4x3"/>
  <p:notesSz cx="6858000" cy="9144000"/>
  <p:custDataLst>
    <p:tags r:id="rId3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1718"/>
          </p14:sldIdLst>
        </p14:section>
        <p14:section name="Untitled Section" id="{69352B41-44E2-4D7F-A1EF-71FC49AB1BC6}">
          <p14:sldIdLst>
            <p14:sldId id="1646"/>
            <p14:sldId id="1644"/>
            <p14:sldId id="1649"/>
            <p14:sldId id="1645"/>
            <p14:sldId id="1648"/>
            <p14:sldId id="1650"/>
            <p14:sldId id="1651"/>
            <p14:sldId id="1647"/>
            <p14:sldId id="1652"/>
            <p14:sldId id="1621"/>
            <p14:sldId id="1642"/>
            <p14:sldId id="1643"/>
            <p14:sldId id="1622"/>
            <p14:sldId id="1623"/>
            <p14:sldId id="1624"/>
            <p14:sldId id="1625"/>
            <p14:sldId id="1628"/>
            <p14:sldId id="1626"/>
            <p14:sldId id="1627"/>
            <p14:sldId id="1629"/>
            <p14:sldId id="1630"/>
            <p14:sldId id="1653"/>
            <p14:sldId id="1654"/>
            <p14:sldId id="1631"/>
            <p14:sldId id="1632"/>
            <p14:sldId id="1633"/>
            <p14:sldId id="1634"/>
            <p14:sldId id="1635"/>
            <p14:sldId id="1636"/>
            <p14:sldId id="1637"/>
            <p14:sldId id="1638"/>
            <p14:sldId id="1639"/>
            <p14:sldId id="1640"/>
            <p14:sldId id="1641"/>
            <p14:sldId id="1656"/>
            <p14:sldId id="1655"/>
            <p14:sldId id="1657"/>
            <p14:sldId id="1665"/>
            <p14:sldId id="1664"/>
            <p14:sldId id="1658"/>
            <p14:sldId id="1659"/>
            <p14:sldId id="1660"/>
            <p14:sldId id="1661"/>
            <p14:sldId id="1662"/>
            <p14:sldId id="1663"/>
            <p14:sldId id="1666"/>
            <p14:sldId id="1667"/>
            <p14:sldId id="1668"/>
            <p14:sldId id="1669"/>
            <p14:sldId id="1670"/>
            <p14:sldId id="1671"/>
            <p14:sldId id="1672"/>
            <p14:sldId id="1673"/>
            <p14:sldId id="1674"/>
            <p14:sldId id="1675"/>
            <p14:sldId id="1620"/>
            <p14:sldId id="1676"/>
            <p14:sldId id="1677"/>
            <p14:sldId id="1678"/>
            <p14:sldId id="1679"/>
            <p14:sldId id="1680"/>
            <p14:sldId id="1681"/>
            <p14:sldId id="1682"/>
            <p14:sldId id="1469"/>
            <p14:sldId id="1470"/>
            <p14:sldId id="1236"/>
            <p14:sldId id="1237"/>
            <p14:sldId id="1471"/>
            <p14:sldId id="1472"/>
            <p14:sldId id="1473"/>
            <p14:sldId id="1474"/>
            <p14:sldId id="1475"/>
            <p14:sldId id="1476"/>
            <p14:sldId id="1477"/>
            <p14:sldId id="1478"/>
            <p14:sldId id="1479"/>
            <p14:sldId id="1480"/>
            <p14:sldId id="1683"/>
            <p14:sldId id="1684"/>
            <p14:sldId id="1685"/>
            <p14:sldId id="1686"/>
            <p14:sldId id="1687"/>
            <p14:sldId id="1688"/>
            <p14:sldId id="1689"/>
            <p14:sldId id="1690"/>
            <p14:sldId id="1691"/>
            <p14:sldId id="1692"/>
            <p14:sldId id="1482"/>
            <p14:sldId id="1483"/>
            <p14:sldId id="1484"/>
            <p14:sldId id="1485"/>
            <p14:sldId id="1693"/>
            <p14:sldId id="1694"/>
            <p14:sldId id="1695"/>
            <p14:sldId id="1696"/>
            <p14:sldId id="1697"/>
            <p14:sldId id="1719"/>
            <p14:sldId id="1720"/>
            <p14:sldId id="1721"/>
            <p14:sldId id="1722"/>
            <p14:sldId id="1698"/>
            <p14:sldId id="1869"/>
            <p14:sldId id="1699"/>
            <p14:sldId id="1700"/>
            <p14:sldId id="1870"/>
            <p14:sldId id="1871"/>
            <p14:sldId id="1872"/>
            <p14:sldId id="1873"/>
            <p14:sldId id="1874"/>
            <p14:sldId id="1875"/>
            <p14:sldId id="1876"/>
            <p14:sldId id="1877"/>
            <p14:sldId id="1878"/>
            <p14:sldId id="1879"/>
            <p14:sldId id="1880"/>
            <p14:sldId id="1881"/>
            <p14:sldId id="1882"/>
            <p14:sldId id="1883"/>
            <p14:sldId id="1884"/>
            <p14:sldId id="1885"/>
            <p14:sldId id="1886"/>
            <p14:sldId id="1745"/>
            <p14:sldId id="1746"/>
            <p14:sldId id="1887"/>
            <p14:sldId id="1888"/>
            <p14:sldId id="1889"/>
            <p14:sldId id="1890"/>
            <p14:sldId id="1891"/>
            <p14:sldId id="1892"/>
            <p14:sldId id="1893"/>
            <p14:sldId id="1894"/>
            <p14:sldId id="1895"/>
            <p14:sldId id="1729"/>
            <p14:sldId id="1730"/>
            <p14:sldId id="1731"/>
            <p14:sldId id="1732"/>
            <p14:sldId id="1733"/>
            <p14:sldId id="1734"/>
            <p14:sldId id="1735"/>
            <p14:sldId id="1736"/>
            <p14:sldId id="1737"/>
            <p14:sldId id="1738"/>
            <p14:sldId id="1740"/>
            <p14:sldId id="1741"/>
            <p14:sldId id="1742"/>
            <p14:sldId id="1743"/>
            <p14:sldId id="1744"/>
            <p14:sldId id="1747"/>
            <p14:sldId id="1723"/>
            <p14:sldId id="1724"/>
            <p14:sldId id="1725"/>
            <p14:sldId id="1726"/>
            <p14:sldId id="1727"/>
            <p14:sldId id="1868"/>
            <p14:sldId id="1701"/>
            <p14:sldId id="1702"/>
            <p14:sldId id="1842"/>
            <p14:sldId id="1843"/>
            <p14:sldId id="1844"/>
            <p14:sldId id="1845"/>
            <p14:sldId id="1841"/>
            <p14:sldId id="1835"/>
            <p14:sldId id="1836"/>
            <p14:sldId id="1837"/>
            <p14:sldId id="1838"/>
            <p14:sldId id="1839"/>
            <p14:sldId id="1840"/>
            <p14:sldId id="1501"/>
            <p14:sldId id="1502"/>
            <p14:sldId id="1503"/>
            <p14:sldId id="1748"/>
            <p14:sldId id="1504"/>
            <p14:sldId id="1505"/>
            <p14:sldId id="1506"/>
            <p14:sldId id="1507"/>
            <p14:sldId id="1829"/>
            <p14:sldId id="1830"/>
            <p14:sldId id="1831"/>
            <p14:sldId id="1832"/>
            <p14:sldId id="1824"/>
            <p14:sldId id="1825"/>
            <p14:sldId id="1826"/>
            <p14:sldId id="1833"/>
            <p14:sldId id="1827"/>
            <p14:sldId id="1828"/>
            <p14:sldId id="1834"/>
            <p14:sldId id="1823"/>
            <p14:sldId id="1508"/>
            <p14:sldId id="1703"/>
            <p14:sldId id="1704"/>
            <p14:sldId id="1705"/>
            <p14:sldId id="1706"/>
            <p14:sldId id="1707"/>
            <p14:sldId id="1708"/>
            <p14:sldId id="1709"/>
            <p14:sldId id="1710"/>
            <p14:sldId id="1711"/>
            <p14:sldId id="1712"/>
            <p14:sldId id="1713"/>
            <p14:sldId id="1714"/>
            <p14:sldId id="1715"/>
            <p14:sldId id="1716"/>
            <p14:sldId id="1717"/>
            <p14:sldId id="1530"/>
            <p14:sldId id="1759"/>
            <p14:sldId id="1760"/>
            <p14:sldId id="1749"/>
            <p14:sldId id="1486"/>
            <p14:sldId id="1750"/>
            <p14:sldId id="1751"/>
            <p14:sldId id="1752"/>
            <p14:sldId id="1753"/>
            <p14:sldId id="1488"/>
            <p14:sldId id="1754"/>
            <p14:sldId id="1755"/>
            <p14:sldId id="1756"/>
            <p14:sldId id="1757"/>
            <p14:sldId id="1758"/>
            <p14:sldId id="1516"/>
            <p14:sldId id="1517"/>
            <p14:sldId id="1509"/>
            <p14:sldId id="1510"/>
            <p14:sldId id="1528"/>
            <p14:sldId id="1529"/>
            <p14:sldId id="1511"/>
            <p14:sldId id="1512"/>
            <p14:sldId id="1513"/>
            <p14:sldId id="1489"/>
            <p14:sldId id="1518"/>
            <p14:sldId id="1519"/>
            <p14:sldId id="1520"/>
            <p14:sldId id="1521"/>
            <p14:sldId id="1522"/>
            <p14:sldId id="1523"/>
            <p14:sldId id="1524"/>
            <p14:sldId id="1525"/>
            <p14:sldId id="1526"/>
            <p14:sldId id="1527"/>
            <p14:sldId id="1490"/>
            <p14:sldId id="1491"/>
            <p14:sldId id="1761"/>
            <p14:sldId id="1499"/>
            <p14:sldId id="1762"/>
            <p14:sldId id="1763"/>
            <p14:sldId id="1764"/>
            <p14:sldId id="1773"/>
            <p14:sldId id="1765"/>
            <p14:sldId id="1766"/>
            <p14:sldId id="1767"/>
            <p14:sldId id="1768"/>
            <p14:sldId id="1769"/>
            <p14:sldId id="1770"/>
            <p14:sldId id="1771"/>
            <p14:sldId id="1772"/>
            <p14:sldId id="1774"/>
            <p14:sldId id="1775"/>
            <p14:sldId id="1776"/>
            <p14:sldId id="1777"/>
            <p14:sldId id="1778"/>
            <p14:sldId id="1779"/>
            <p14:sldId id="1780"/>
            <p14:sldId id="1781"/>
            <p14:sldId id="1782"/>
            <p14:sldId id="1783"/>
            <p14:sldId id="1784"/>
            <p14:sldId id="1785"/>
            <p14:sldId id="1786"/>
            <p14:sldId id="1787"/>
            <p14:sldId id="1788"/>
            <p14:sldId id="1789"/>
            <p14:sldId id="1813"/>
            <p14:sldId id="1790"/>
            <p14:sldId id="1791"/>
            <p14:sldId id="1795"/>
            <p14:sldId id="1792"/>
            <p14:sldId id="1793"/>
            <p14:sldId id="1794"/>
            <p14:sldId id="1806"/>
            <p14:sldId id="1805"/>
            <p14:sldId id="1804"/>
            <p14:sldId id="1807"/>
            <p14:sldId id="1809"/>
            <p14:sldId id="1808"/>
            <p14:sldId id="1810"/>
            <p14:sldId id="1846"/>
            <p14:sldId id="1847"/>
            <p14:sldId id="1848"/>
            <p14:sldId id="1849"/>
            <p14:sldId id="1897"/>
            <p14:sldId id="1896"/>
            <p14:sldId id="1814"/>
            <p14:sldId id="1815"/>
            <p14:sldId id="1816"/>
            <p14:sldId id="1817"/>
            <p14:sldId id="1818"/>
            <p14:sldId id="1819"/>
            <p14:sldId id="1820"/>
            <p14:sldId id="1821"/>
            <p14:sldId id="1822"/>
            <p14:sldId id="1811"/>
            <p14:sldId id="1812"/>
            <p14:sldId id="1495"/>
            <p14:sldId id="1496"/>
            <p14:sldId id="1239"/>
            <p14:sldId id="1240"/>
            <p14:sldId id="1796"/>
            <p14:sldId id="1797"/>
            <p14:sldId id="1798"/>
            <p14:sldId id="1800"/>
            <p14:sldId id="1801"/>
            <p14:sldId id="1799"/>
            <p14:sldId id="1802"/>
            <p14:sldId id="1803"/>
            <p14:sldId id="951"/>
            <p14:sldId id="1531"/>
            <p14:sldId id="1850"/>
            <p14:sldId id="1860"/>
            <p14:sldId id="1861"/>
            <p14:sldId id="1851"/>
            <p14:sldId id="1852"/>
            <p14:sldId id="1859"/>
            <p14:sldId id="1857"/>
            <p14:sldId id="1853"/>
            <p14:sldId id="1854"/>
            <p14:sldId id="1855"/>
            <p14:sldId id="1856"/>
            <p14:sldId id="1858"/>
            <p14:sldId id="1862"/>
            <p14:sldId id="1863"/>
            <p14:sldId id="1864"/>
            <p14:sldId id="1865"/>
            <p14:sldId id="1866"/>
            <p14:sldId id="1867"/>
            <p14:sldId id="339"/>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992222"/>
    <a:srgbClr val="00BBEE"/>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2" autoAdjust="0"/>
    <p:restoredTop sz="95033" autoAdjust="0"/>
  </p:normalViewPr>
  <p:slideViewPr>
    <p:cSldViewPr snapToObjects="1" showGuides="1">
      <p:cViewPr varScale="1">
        <p:scale>
          <a:sx n="66" d="100"/>
          <a:sy n="66" d="100"/>
        </p:scale>
        <p:origin x="1144" y="2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3490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viewProps" Target="viewProps.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tableStyles" Target="tableStyles.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slide" Target="slides/slide313.xml"/><Relationship Id="rId338" Type="http://schemas.openxmlformats.org/officeDocument/2006/relationships/slide" Target="slides/slide334.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notesMaster" Target="notesMasters/notesMaster1.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handoutMaster" Target="handoutMasters/handoutMaster1.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tags" Target="tags/tag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presProps" Target="presProps.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theme" Target="theme/theme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2025-11-02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6:50:46.942"/>
    </inkml:context>
    <inkml:brush xml:id="br0">
      <inkml:brushProperty name="width" value="0.035" units="cm"/>
      <inkml:brushProperty name="height" value="0.035" units="cm"/>
      <inkml:brushProperty name="color" value="#E71224"/>
    </inkml:brush>
  </inkml:definitions>
  <inkml:trace contextRef="#ctx0" brushRef="#br0">966 216 24575,'-5'0'0,"0"1"0,0 0 0,0 0 0,0 0 0,0 1 0,-6 2 0,-6 2 0,-508 189 0,496-182 0,0 1 0,-49 34 0,69-42 0,0 1 0,1 0 0,0 1 0,0 0 0,1 1 0,0-1 0,0 1 0,1 1 0,0-1 0,1 1 0,-8 19 0,-34 86 0,29-73 0,1 1 0,1 1 0,-10 56 0,11 2 0,6 1 0,3-1 0,10 120 0,-2-205 0,0 0 0,0 0 0,2-1 0,0 1 0,1-1 0,0 0 0,1 0 0,1-1 0,1 0 0,0 0 0,1 0 0,1-1 0,0-1 0,0 1 0,2-2 0,20 20 0,-12-15 0,97 85 0,-98-88 0,0-1 0,0-1 0,1-1 0,41 15 0,10-3 0,1-3 0,1-4 0,0-3 0,97 5 0,302-11 0,-325-9 0,447 1 0,-517-2 0,145-23 0,73-35 0,-70 12 0,-114 29 0,123-28 0,-219 42 0,1 0 0,-1-1 0,-1 0 0,1-1 0,-1-1 0,-1 0 0,15-13 0,-5 2 0,-1-1 0,37-47 0,-41 42 0,-1-1 0,-2-1 0,19-44 0,8-17 0,-4 14 0,-4-2 0,37-122 0,-64 174 0,-1-1 0,-2 0 0,3-49 0,-9-82 0,0 57 0,1 84 0,-1 0 0,-1 0 0,0 0 0,0 0 0,-2 0 0,0 1 0,-1 0 0,0 0 0,-1 0 0,-14-20 0,6 13 0,0 1 0,-2 0 0,0 1 0,-1 1 0,-37-30 0,40 38 0,-1 1 0,0 0 0,0 2 0,-1-1 0,-1 2 0,-31-9 0,-116-19 0,142 31 0,-773-81-1128,522 64 47,-62-10 711,-598-43-14,908 72 377,9 0 28,1 1 0,-1 1 0,0 1 0,1 0 0,-33 6-1,45-5 47,0-1-1,1 1 1,-1 0-1,0 0 1,1 0-1,-1 0 1,1 1-1,0 0 1,-1-1-1,1 1 1,1 0-1,-1 1 0,0-1 1,1 0-1,0 1 1,-1-1-1,1 1 1,1 0-1,-1 0 1,1-1-1,-1 1 1,1 0-1,0 0 1,0 1-1,1-1 0,-1 6 1,0 11-55,1-1 0,1 0 0,0 0 0,5 21 0,-4-30-477,9 55-6271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2.054"/>
    </inkml:context>
    <inkml:brush xml:id="br0">
      <inkml:brushProperty name="width" value="0.035" units="cm"/>
      <inkml:brushProperty name="height" value="0.035" units="cm"/>
      <inkml:brushProperty name="color" value="#E71224"/>
    </inkml:brush>
  </inkml:definitions>
  <inkml:trace contextRef="#ctx0" brushRef="#br0">47 459 24575,'1'0'0,"-1"0"0,1 0 0,-1 0 0,1 1 0,-1-1 0,1 0 0,-1 0 0,1 1 0,-1-1 0,1 0 0,-1 1 0,1-1 0,-1 0 0,1 1 0,-1-1 0,0 1 0,1-1 0,-1 1 0,0-1 0,0 1 0,1-1 0,-1 1 0,0-1 0,0 1 0,1 0 0,3 18 0,-3-16 0,6 58 0,-2 1 0,-5 105 0,-2-80 0,1-7 0,3 112 0,3-143 0,20 79 0,-12-81 0,1-1 0,2 0 0,23 44 0,-24-56 0,-12-26 0,0 0 0,1 0 0,-1 0 0,1-1 0,1 1 0,0-1 0,0-1 0,8 10 0,119 91 0,-95-79 0,-2-3 0,2-2 0,0-1 0,1-3 0,53 20 0,-66-30 0,1-1 0,-1-2 0,1 0 0,48 3 0,109-7 0,-129-3 0,1502-3 0,-992 5 0,-101-39 0,-167 6 0,665-6 0,7 38 0,-427 2 0,956-2-656,-1493 0 658,149-4-14,-125 1 42,-1 0 0,0-2-1,39-12 1,-4-2 169,2 4 1,78-10-1,129 1-270,-253 22 91,190-7-20,71-6 0,-274 14 0,11 0 0,-1-1 0,0-1 0,24-7 0,-36 9 0,0 0 0,-1 0 0,1 0 0,0 0 0,0 0 0,-1-1 0,1 0 0,-1 1 0,0-1 0,1 0 0,-1 0 0,0 0 0,0-1 0,0 1 0,0 0 0,-1-1 0,1 1 0,-1-1 0,1 0 0,-1 0 0,0 1 0,0-1 0,0 0 0,1-4 0,-2-13 0,0 0 0,-1 0 0,-1 0 0,-5-26 0,-3-19 0,7 28 0,-2 1 0,-1 0 0,-2 0 0,-2 0 0,-23-56 0,-43-60 0,62 130 0,0 0 0,-1 1 0,-2 1 0,-27-27 0,-14-15 0,40 42 0,0 1 0,-1 0 0,-38-28 0,-16 1 0,-78-36 0,-84-27 0,-57-29 0,160 57 0,99 58 0,-2 0 0,-1 3 0,0 1 0,-45-16 0,-8 8 0,0 5 0,-102-13 0,-190-5 0,-88 19 0,-3 22 0,236 1 0,-89-3 0,-277 4 0,361 7 0,-419 72 0,290-21 0,-706 25 0,543-44 0,248-13 0,23-10 0,-509 62 0,628-65 0,102-13 0,29-1 0,1-1 0,0 2 0,0 0 0,1 0 0,-1 1 0,-16 8 0,-58 39 0,60-34 0,-46 22 0,16-15-341,-2-3 0,0-3-1,-89 17 1,109-29-6485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3.374"/>
    </inkml:context>
    <inkml:brush xml:id="br0">
      <inkml:brushProperty name="width" value="0.035" units="cm"/>
      <inkml:brushProperty name="height" value="0.035" units="cm"/>
      <inkml:brushProperty name="color" value="#E71224"/>
    </inkml:brush>
  </inkml:definitions>
  <inkml:trace contextRef="#ctx0" brushRef="#br0">1 4195 24575,'0'-5'0,"0"0"0,0 0 0,1 0 0,0 0 0,0 0 0,0 0 0,3-7 0,3-9 0,18-57-14,3 1-1,4 2 0,59-102 1,151-199-2385,258-275 1865,42 30 577,129-80-31,60 62 0,-612 553-117,3 5 0,183-90 1,279-78-211,-512 223 201,162-65 1188,-174 64-6672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4.599"/>
    </inkml:context>
    <inkml:brush xml:id="br0">
      <inkml:brushProperty name="width" value="0.035" units="cm"/>
      <inkml:brushProperty name="height" value="0.035" units="cm"/>
      <inkml:brushProperty name="color" value="#E71224"/>
    </inkml:brush>
  </inkml:definitions>
  <inkml:trace contextRef="#ctx0" brushRef="#br0">0 0 24575,'0'5'0,"0"19"0,0 29 0,4 27 0,2 19 0,0 20 0,8 3 0,1 4 0,-1-11 0,-4-11 0,-2-19 0,-4-19 0,-2-16 0,-2-12 0,0-13-8191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6.365"/>
    </inkml:context>
    <inkml:brush xml:id="br0">
      <inkml:brushProperty name="width" value="0.035" units="cm"/>
      <inkml:brushProperty name="height" value="0.035" units="cm"/>
      <inkml:brushProperty name="color" value="#E71224"/>
    </inkml:brush>
  </inkml:definitions>
  <inkml:trace contextRef="#ctx0" brushRef="#br0">1 1 24575,'50'2'0,"0"2"0,1 2 0,75 20 0,-120-25 0,1 1 0,-1 0 0,0 0 0,0 0 0,0 1 0,0 0 0,10 7 0,-13-8 0,-1 0 0,0 1 0,1-1 0,-1 1 0,0 0 0,0-1 0,0 1 0,-1 0 0,1 0 0,-1 1 0,1-1 0,-1 0 0,0 0 0,0 1 0,-1-1 0,1 5 0,0 7 0,0 0 0,-1 0 0,-1 0 0,-1 0 0,0 0 0,-1 0 0,0 0 0,-1-1 0,-12 28 0,-4 1 0,-46 75 0,64-116 0,-2 5 0,-1 1 0,1-1 0,0 1 0,0 0 0,-3 14 0,6-21 0,1 1 0,0-1 0,0 1 0,0 0 0,-1-1 0,2 1 0,-1 0 0,0-1 0,0 1 0,0-1 0,1 1 0,-1-1 0,1 1 0,-1 0 0,1-1 0,0 0 0,0 1 0,-1-1 0,1 1 0,0-1 0,0 0 0,0 0 0,1 1 0,-1-1 0,0 0 0,0 0 0,0 0 0,1 0 0,-1-1 0,1 1 0,-1 0 0,1 0 0,-1-1 0,1 1 0,-1-1 0,3 1 0,12 2 0,0 0 0,1 0 0,-1-2 0,0 0 0,1-1 0,23-3 0,-17 1 0,1 1 0,23 3 0,-43-1 0,0-1 0,0 1 0,0 0 0,-1 0 0,1 0 0,0 0 0,-1 1 0,1 0 0,-1-1 0,1 1 0,5 5 0,-7-5 0,0-1 0,-1 1 0,1 0 0,-1 0 0,1 0 0,-1 0 0,0 0 0,0 1 0,0-1 0,0 0 0,0 1 0,0-1 0,-1 0 0,1 1 0,-1-1 0,0 1 0,0-1 0,1 0 0,-2 1 0,1 2 0,-2 6 0,0 0 0,0 0 0,-1 0 0,-1-1 0,0 1 0,0-1 0,-12 19 0,-50 66 0,51-75 0,-22 26 0,-1-1 0,-3-2 0,-59 49 0,72-70 0,0-1 0,-36 21 0,63-41 0,-1 0 0,1 0 0,-1 0 0,1 0 0,-1 0 0,1 0 0,-1 0 0,1 0 0,0 0 0,0 1 0,-1-1 0,1 0 0,-1 3 0,2-4 0,0 1 0,0-1 0,0 0 0,0 0 0,0 0 0,1 1 0,-1-1 0,0 0 0,0 0 0,0 0 0,0 0 0,0 0 0,1 1 0,-1-1 0,0 0 0,0 0 0,0 0 0,0 0 0,1 0 0,-1 0 0,0 0 0,0 0 0,0 0 0,1 0 0,-1 0 0,0 0 0,0 0 0,0 0 0,0 0 0,1 0 0,-1 0 0,0 0 0,0 0 0,0 0 0,1 0 0,-1 0 0,0 0 0,22-5 0,85-37-1365,-47 17-5461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2.551"/>
    </inkml:context>
    <inkml:brush xml:id="br0">
      <inkml:brushProperty name="width" value="0.035" units="cm"/>
      <inkml:brushProperty name="height" value="0.035" units="cm"/>
      <inkml:brushProperty name="color" value="#E71224"/>
    </inkml:brush>
  </inkml:definitions>
  <inkml:trace contextRef="#ctx0" brushRef="#br0">8 1474 24575,'0'-5'0,"1"-1"0,0 0 0,0 0 0,1 1 0,0-1 0,0 0 0,4-8 0,5-12 0,1-6 0,20-38 0,-21 51 0,-2-1 0,0 0 0,-1-1 0,-1 0 0,7-37 0,-14 56 0,0-1 0,1 1 0,-1-1 0,0 1 0,-1-1 0,1 1 0,0-1 0,-1 1 0,1 0 0,-1-1 0,0 1 0,0 0 0,0-1 0,0 1 0,0 0 0,-1 0 0,1 0 0,0 0 0,-1 0 0,0 0 0,1 0 0,-1 1 0,0-1 0,0 1 0,-2-3 0,1 3 0,0 0 0,0-1 0,0 1 0,0 0 0,0 0 0,0 0 0,0 1 0,0-1 0,0 1 0,-1 0 0,1 0 0,0 0 0,0 0 0,0 0 0,0 1 0,-1 0 0,1-1 0,0 1 0,-3 2 0,3-2 0,1 0 0,0 1 0,0-1 0,-1 1 0,1-1 0,1 1 0,-1 0 0,0 0 0,0 0 0,1 0 0,-1 0 0,1 1 0,-1-1 0,1 0 0,0 1 0,0-1 0,0 0 0,0 1 0,0 3 0,-2 6 0,1 0 0,0 22 0,1-27 0,-2 31 0,2 0 0,2 0 0,9 73 0,-8-105 0,-1 0 0,1 0 0,0 0 0,0-1 0,1 1 0,-1 0 0,1-1 0,0 0 0,1 0 0,0 0 0,4 5 0,-2-4 0,1-1 0,0 1 0,0-1 0,1-1 0,-1 1 0,17 6 0,-10-5 0,1 0 0,0-1 0,1 0 0,-1-2 0,1 1 0,-1-2 0,25 1 0,-33-3 0,0 0 0,-1 0 0,1-1 0,0-1 0,-1 1 0,1-1 0,-1 0 0,1 0 0,-1-1 0,0 1 0,0-2 0,0 1 0,0-1 0,0 1 0,-1-2 0,0 1 0,0-1 0,0 1 0,0-1 0,3-6 0,-3 3 0,-1-1 0,0 0 0,0 0 0,-1 0 0,0 0 0,0 0 0,-1-1 0,1-16 0,1 1 0,3-18 0,-2 0 0,-2-1 0,-2 1 0,-5-53 0,3 91 0,0 0 0,-1 0 0,1 0 0,-1-1 0,-3-4 0,5 9 0,0 0 0,0 0 0,-1 0 0,1 0 0,0 0 0,-1 1 0,1-1 0,-1 0 0,1 0 0,-1 0 0,0 1 0,1-1 0,-1 0 0,0 1 0,1-1 0,-1 0 0,0 1 0,0-1 0,0 1 0,1-1 0,-1 1 0,0 0 0,0-1 0,0 1 0,0 0 0,0-1 0,0 1 0,0 0 0,0 0 0,0 0 0,0 0 0,0 0 0,0 0 0,-1 0 0,1 1 0,0 0 0,0 0 0,0 0 0,0 0 0,0 0 0,0 0 0,1 0 0,-1 0 0,0 0 0,1 0 0,-1 0 0,0 1 0,1-1 0,-1 0 0,1 0 0,0 1 0,-1-1 0,1 2 0,-3 28 0,2-24 0,-1 18 0,1-1 0,1 1 0,1 0 0,1-1 0,2 1 0,0-1 0,1 0 0,15 39 0,-19-60 0,-1-1 0,1 0 0,0 0 0,1 1 0,-1-1 0,0 0 0,1 0 0,-1 0 0,1 0 0,0-1 0,-1 1 0,1 0 0,0-1 0,0 1 0,0-1 0,0 1 0,1-1 0,-1 0 0,4 1 0,-4-1 0,0-1 0,0-1 0,0 1 0,-1 0 0,1 0 0,0-1 0,0 1 0,0-1 0,-1 1 0,1-1 0,0 0 0,0 1 0,-1-1 0,1 0 0,-1 0 0,1-1 0,-1 1 0,1 0 0,-1 0 0,0-1 0,0 1 0,1-1 0,-1 1 0,0-1 0,0 1 0,1-4 0,2-3 0,0-1 0,0 1 0,-1-1 0,0 1 0,-1-1 0,0 0 0,0 0 0,0-14 0,-1-78 0,-2 73 0,0 12 0,1 7 0,-1 0 0,1 0 0,1 0 0,3-16 0,-4 24 0,0 1 0,0-1 0,0 1 0,0-1 0,0 1 0,0-1 0,0 1 0,1-1 0,-1 1 0,0-1 0,0 1 0,1-1 0,-1 1 0,0 0 0,1-1 0,-1 1 0,0-1 0,1 1 0,-1 0 0,0-1 0,1 1 0,-1 0 0,1 0 0,-1-1 0,1 1 0,-1 0 0,1 0 0,-1 0 0,1-1 0,-1 1 0,1 0 0,-1 0 0,1 0 0,-1 0 0,1 0 0,-1 0 0,1 0 0,-1 0 0,1 0 0,-1 0 0,1 1 0,-1-1 0,1 0 0,-1 0 0,1 0 0,-1 1 0,1-1 0,-1 0 0,1 0 0,-1 1 0,0-1 0,1 0 0,-1 1 0,1-1 0,-1 1 0,0-1 0,0 0 0,1 2 0,24 28 0,-22-26 0,35 51 0,-6-8 0,45 51 0,-75-96 0,1 1 0,-1 0 0,1-1 0,0 0 0,-1 1 0,1-1 0,0 0 0,0 0 0,1-1 0,-1 1 0,0-1 0,1 0 0,-1 1 0,0-1 0,1-1 0,-1 1 0,1 0 0,0-1 0,-1 0 0,1 0 0,-1 0 0,1 0 0,4-2 0,-2 1 0,-1-1 0,1 0 0,-1-1 0,0 1 0,0-1 0,0 0 0,-1-1 0,1 1 0,-1-1 0,0 0 0,0 0 0,0 0 0,6-9 0,1-2 0,-1-1 0,-1 0 0,-1-1 0,0 0 0,-1 0 0,8-34 0,14-114 0,-18 89 0,-3 30 0,-3 1 0,-1-1 0,-3-66 0,-1 110 0,-1-1 0,1 1 0,0-1 0,-1 1 0,0-1 0,1 1 0,-1-1 0,0 1 0,0 0 0,-1-1 0,1 1 0,0 0 0,-1 0 0,1 0 0,-1 0 0,0 0 0,0 0 0,1 1 0,-4-3 0,2 2 0,-1 0 0,1 1 0,-1-1 0,1 1 0,-1 0 0,0 0 0,1 0 0,-1 0 0,0 1 0,0 0 0,-6 0 0,2 0 0,0 1 0,1 0 0,-1 0 0,1 1 0,-1-1 0,1 2 0,0-1 0,0 1 0,0 1 0,0-1 0,0 1 0,-8 7 0,12-9 0,-1 2 0,1-1 0,0 0 0,0 1 0,1-1 0,-1 1 0,1 0 0,0 0 0,0 0 0,0 0 0,0 0 0,1 0 0,-1 1 0,1-1 0,0 0 0,1 1 0,-1-1 0,1 8 0,0-8 0,0-1 0,1 0 0,0 0 0,0 0 0,0 0 0,0 0 0,0 0 0,0 0 0,1 0 0,-1 0 0,1 0 0,0-1 0,0 1 0,0-1 0,0 1 0,0-1 0,1 0 0,-1 0 0,1 0 0,-1 0 0,1 0 0,0-1 0,0 1 0,0-1 0,0 1 0,4 0 0,4 1 0,0 1 0,0-2 0,0 0 0,0 0 0,1-1 0,-1 0 0,1-1 0,-1 0 0,1-1 0,-1-1 0,0 1 0,1-2 0,-1 0 0,0 0 0,-1-1 0,1 0 0,0-1 0,-1 0 0,0 0 0,0-1 0,-1-1 0,0 0 0,0 0 0,0-1 0,-1 0 0,11-13 0,47-71 0,2-3 0,-66 92 0,0 0 0,1 1 0,-1-1 0,1 1 0,0-1 0,5-2 0,-8 5 0,1-1 0,0 1 0,-1 0 0,1 0 0,-1 0 0,1 0 0,0-1 0,-1 1 0,1 0 0,0 0 0,-1 0 0,1 0 0,0 0 0,-1 0 0,1 1 0,0-1 0,-1 0 0,1 0 0,0 0 0,-1 1 0,1-1 0,-1 0 0,1 1 0,-1-1 0,1 0 0,0 1 0,-1-1 0,1 1 0,-1-1 0,0 1 0,1-1 0,-1 1 0,1-1 0,-1 1 0,0-1 0,1 1 0,-1 0 0,0-1 0,0 1 0,1-1 0,-1 1 0,0 0 0,0-1 0,0 2 0,5 17 0,-2 0 0,0 0 0,-1 1 0,-1-1 0,-2 39 0,0-19 0,-2 61 0,3 90 0,0-189 0,0 1 0,0 0 0,0-1 0,1 1 0,-1-1 0,0 1 0,1-1 0,-1 1 0,1-1 0,-1 1 0,1-1 0,0 0 0,0 1 0,-1-1 0,1 0 0,0 1 0,0-1 0,0 0 0,1 0 0,-1 0 0,0 0 0,0 0 0,1 0 0,-1 0 0,0-1 0,1 1 0,-1 0 0,1-1 0,-1 1 0,1-1 0,1 1 0,3 0 0,1-1 0,-1 0 0,1 0 0,-1 0 0,1-1 0,8-2 0,84-21 0,156-58 0,-253 81 0,151-61 0,-134 53 0,0-1 0,-1-1 0,-1-1 0,0-1 0,28-25 0,-42 34 0,0 0 0,0 0 0,0 0 0,-1-1 0,0 1 0,0 0 0,0-1 0,0 1 0,-1-1 0,0 0 0,0 0 0,0 1 0,0-1 0,-1-6 0,0-6 0,0 0 0,-5-27 0,4 38 0,-1 0 0,0 0 0,0 1 0,-1-1 0,1 1 0,-1-1 0,0 1 0,-1 0 0,1 0 0,-1 0 0,0 1 0,-1 0 0,-8-8 0,6 6 0,0 0 0,-1 1 0,0 0 0,1 1 0,-1-1 0,-1 2 0,1-1 0,-16-4 0,22 8 0,-1-1 0,1 1 0,0 0 0,0 0 0,0-1 0,-1 2 0,1-1 0,0 0 0,0 0 0,-1 1 0,1-1 0,0 1 0,0-1 0,0 1 0,0 0 0,0 0 0,0 0 0,0 0 0,0 0 0,0 1 0,-1 1 0,0 0 0,0 0 0,0 0 0,1 1 0,0-1 0,0 1 0,0 0 0,0-1 0,0 1 0,1 0 0,-2 6 0,-1 9 0,1 0 0,1-1 0,0 36 0,2-54 0,0 13 0,0 0 0,1-1 0,1 1 0,0-1 0,5 19 0,-5-24 0,1-1 0,0 0 0,0 1 0,1-2 0,-1 1 0,1 0 0,1-1 0,-1 1 0,1-1 0,0-1 0,10 9 0,-5-6 0,0 0 0,0-1 0,1 0 0,0-1 0,0 0 0,0-1 0,1 0 0,-1 0 0,20 2 0,-8-3 0,1-1 0,0-1 0,46-5 0,-60 2 0,0 1 0,0-2 0,0 0 0,-1 0 0,1 0 0,-1-1 0,0-1 0,0 0 0,0 0 0,-1 0 0,1-1 0,-1-1 0,-1 1 0,1-1 0,-1-1 0,0 1 0,-1-1 0,0 0 0,7-13 0,-4 5 0,-1 0 0,0 0 0,-1 0 0,-1-1 0,-1 0 0,0 0 0,-1-1 0,-1 1 0,-1-1 0,1-21 0,-8-238 0,5 260 0,0 0 0,-1 1 0,-1-1 0,-6-22 0,7 35 0,0 0 0,0 0 0,-1 0 0,1 0 0,-1 0 0,0 1 0,0-1 0,0 1 0,-1-1 0,1 1 0,-1 0 0,0 0 0,1 0 0,-1 0 0,-1 1 0,1-1 0,0 1 0,-1 0 0,1 0 0,-1 0 0,0 0 0,1 0 0,-7-1 0,3 2 0,1 0 0,-1 0 0,1 1 0,-1 0 0,1 0 0,-1 1 0,0-1 0,-8 3 0,13-3 0,0 1 0,1-1 0,-1 1 0,0-1 0,1 1 0,-1 0 0,0-1 0,1 1 0,-1 0 0,1 0 0,0 0 0,-1 0 0,1 0 0,-1 0 0,1 1 0,0-1 0,0 0 0,0 1 0,0-1 0,0 1 0,0-1 0,0 1 0,1-1 0,-1 1 0,0 0 0,1-1 0,-1 1 0,1 0 0,0-1 0,-1 1 0,1 0 0,0 0 0,0 0 0,0-1 0,1 4 0,-1-4 0,1 1 0,-1 0 0,1-1 0,0 1 0,-1-1 0,1 1 0,0-1 0,0 1 0,0-1 0,0 0 0,0 0 0,0 1 0,0-1 0,0 0 0,1 0 0,-1 0 0,0 0 0,1 0 0,-1 0 0,1-1 0,-1 1 0,1 0 0,-1-1 0,1 1 0,0-1 0,-1 0 0,1 1 0,-1-1 0,3 0 0,1 0 0,-1 1 0,1-2 0,-1 1 0,1 0 0,-1-1 0,1 0 0,-1 0 0,0 0 0,0 0 0,6-3 0,14-10 0,0-1 0,35-30 0,24-15 0,-80 58 0,0 0 0,1 0 0,-1 1 0,1-1 0,0 1 0,0-1 0,0 1 0,-1 0 0,1 1 0,0-1 0,0 1 0,0-1 0,8 2 0,-10-1 0,0 1 0,1 0 0,-1 0 0,0-1 0,1 2 0,-1-1 0,0 0 0,0 0 0,0 1 0,0-1 0,0 1 0,0-1 0,0 1 0,-1 0 0,1 0 0,-1 0 0,1 0 0,-1 0 0,0 0 0,1 0 0,-1 1 0,0-1 0,0 3 0,10 27 0,11 65 0,-7-28 0,-3-1 0,-9-49 0,0 1 0,1-1 0,9 25 0,-9-34 0,11 31 0,2-1 0,1 0 0,31 48 0,-45-83 0,0 0 0,0 0 0,0-1 0,1 0 0,-1 0 0,1 0 0,0-1 0,10 6 0,-11-7 0,-3-1-72,0 0 1,0 0-1,0 0 0,0 0 0,0 0 0,0 0 0,0 0 0,0 0 1,-1 0-1,1 0 0,0 1 0,-1-1 0,1 0 0,-1 0 0,1 1 1,-1-1-1,0 0 0,1 3 0,2 13-6754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4.380"/>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5.517"/>
    </inkml:context>
    <inkml:brush xml:id="br0">
      <inkml:brushProperty name="width" value="0.035" units="cm"/>
      <inkml:brushProperty name="height" value="0.035" units="cm"/>
      <inkml:brushProperty name="color" value="#E71224"/>
    </inkml:brush>
  </inkml:definitions>
  <inkml:trace contextRef="#ctx0" brushRef="#br0">0 1 24575,'1'6'0,"0"1"0,1-1 0,-1 0 0,1 0 0,0 0 0,1 0 0,-1 0 0,7 9 0,1 6 0,118 265 0,-114-252 0,15 59 0,-9-25 0,0-8-455,-3 2 0,16 102 0,-31-142-6371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8.979"/>
    </inkml:context>
    <inkml:brush xml:id="br0">
      <inkml:brushProperty name="width" value="0.035" units="cm"/>
      <inkml:brushProperty name="height" value="0.035" units="cm"/>
      <inkml:brushProperty name="color" value="#E71224"/>
    </inkml:brush>
  </inkml:definitions>
  <inkml:trace contextRef="#ctx0" brushRef="#br0">192 686 24575,'-27'30'0,"1"1"0,2 2 0,1 0 0,-24 45 0,40-65 0,1 0 0,0 1 0,1-1 0,0 1 0,1 0 0,1 1 0,-3 24 0,4-11 0,1-1 0,2 1 0,4 31 0,-5-57 0,0 1 0,1-1 0,-1 1 0,1-1 0,0 0 0,-1 1 0,1-1 0,0 0 0,0 0 0,1 0 0,-1 1 0,0-1 0,1 0 0,-1-1 0,1 1 0,0 0 0,-1 0 0,1-1 0,0 1 0,0-1 0,0 0 0,0 1 0,1-1 0,-1 0 0,0 0 0,3 1 0,5 0 0,1 0 0,-1 0 0,0-1 0,1-1 0,10 0 0,24 2 0,41 8 0,146 0 0,-207-10 0,-12 0 0,0 0 0,1 0 0,14-4 0,-24 3 0,1 0 0,-1 0 0,-1 0 0,1-1 0,0 1 0,0-1 0,0 0 0,-1-1 0,1 1 0,-1 0 0,0-1 0,0 0 0,0 0 0,4-4 0,8-14 0,0-2 0,-1 0 0,-2 0 0,0-1 0,-1 0 0,-2-1 0,0 0 0,-2-1 0,-1 0 0,-1 0 0,-1 0 0,-1-1 0,-2 0 0,-2-47 0,0 71 0,1 0 0,-1 1 0,0-1 0,0 0 0,0 0 0,0 1 0,0-1 0,-1 1 0,1-1 0,-1 1 0,0 0 0,0-1 0,1 1 0,-2 0 0,1 0 0,0 0 0,0 1 0,0-1 0,-1 0 0,1 1 0,-1 0 0,1-1 0,-1 1 0,0 0 0,0 0 0,1 1 0,-1-1 0,0 0 0,-5 1 0,-4-2 0,0 1 0,0 1 0,0 0 0,0 1 0,0 0 0,-13 3 0,21-2 0,0-1 0,-1 1 0,1-1 0,0 1 0,0 0 0,0 1 0,0-1 0,0 1 0,0 0 0,1 0 0,-1 0 0,1 0 0,0 1 0,0-1 0,0 1 0,0 0 0,1 0 0,0 0 0,-1 0 0,2 0 0,-1 0 0,0 1 0,1-1 0,-2 8 0,0 3 0,0 1 0,2-1 0,-1 1 0,2-1 0,0 1 0,3 17 0,-2-26 0,1 0 0,0-1 0,0 1 0,0-1 0,1 0 0,0 1 0,0-1 0,1-1 0,0 1 0,0 0 0,7 7 0,7 6 0,33 27 0,-44-40 0,1 1 0,0 0 0,0 0 0,1-1 0,0 0 0,1-1 0,-1 0 0,1 0 0,0-1 0,0 0 0,1-1 0,-1 0 0,1 0 0,-1-1 0,1-1 0,0 0 0,16-1 0,-20 1 0,0-1 0,-1-1 0,1 1 0,0-1 0,-1 0 0,1-1 0,-1 0 0,0 0 0,1 0 0,-1-1 0,0 0 0,0 0 0,0 0 0,-1-1 0,1 0 0,-1 0 0,0 0 0,0-1 0,-1 1 0,9-11 0,4-8 0,-1-1 0,-1 0 0,20-44 0,25-83 0,-47 117 0,-13 33 0,43-125 0,-38 107 0,-1 0 0,0 0 0,-2-1 0,1-31 0,-4 63 0,1-5 0,0-1 0,0 0 0,0 1 0,2 9 0,-1-14 0,-1 0 0,1 1 0,0-1 0,0 0 0,0 0 0,0 0 0,0 0 0,0 0 0,0 0 0,1 0 0,-1 0 0,1 0 0,0 0 0,-1-1 0,1 1 0,0-1 0,0 1 0,2 0 0,0 0 0,-1 0 0,1-1 0,-1 1 0,1-1 0,0 0 0,-1 0 0,1 0 0,0 0 0,0-1 0,0 0 0,0 1 0,0-2 0,-1 1 0,1 0 0,0-1 0,0 1 0,0-1 0,6-3 0,-5 2 0,0 0 0,0-1 0,-1 0 0,0 0 0,1 0 0,-1 0 0,0-1 0,0 0 0,-1 1 0,1-2 0,-1 1 0,0 0 0,4-8 0,15-26 0,108-204 0,-105 190 0,-2-2 0,25-92 0,-39 115 0,-3 23 0,-1 10 0,6 20 0,57 199 0,-32-93 0,223 601-1651,45-11 1723,-123-297-166,-151-350 61,63 156-74,-67-156 81,19 93 0,-38-125 337,-2 0 0,-2 1 0,-2 0 0,-1 0-1,-9 58 1,8-91-311,-1 1 0,1-1 0,-1 0 0,-1 0 0,1 0 0,-1 0 0,0-1 0,-1 1 0,0-1 0,0 0 0,0 0 0,-1 0 0,1-1 0,-1 1 0,-9 6 0,11-9 0,-1-1 0,1 1 0,-1-1 0,1 0 0,-1 0 0,0-1 0,1 1 0,-1-1 0,0 0 0,0 0 0,0 0 0,0 0 0,0-1 0,-1 1 0,1-1 0,0 0 0,0 0 0,0-1 0,0 1 0,0-1 0,0 0 0,0 0 0,0 0 0,0-1 0,0 0 0,1 1 0,-1-1 0,0 0 0,-2-3 0,-11-8 0,1 0 0,1-1 0,1 0 0,0-1 0,-12-18 0,-59-93 0,49 71 0,-108-159 0,-176-280 0,304 467 0,-91-171 0,95 171 0,1 0 0,2-1 0,1 0 0,1 0 0,-5-52 0,8 29 0,3-1 0,3 1 0,1 0 0,3-1 0,2 2 0,22-79 0,133-290 0,-61 176 0,-97 228-682,8-31-1,-9 25-6143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1.767"/>
    </inkml:context>
    <inkml:brush xml:id="br0">
      <inkml:brushProperty name="width" value="0.035" units="cm"/>
      <inkml:brushProperty name="height" value="0.035" units="cm"/>
      <inkml:brushProperty name="color" value="#E71224"/>
    </inkml:brush>
  </inkml:definitions>
  <inkml:trace contextRef="#ctx0" brushRef="#br0">0 1 22627,'2700'27'0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3.636"/>
    </inkml:context>
    <inkml:brush xml:id="br0">
      <inkml:brushProperty name="width" value="0.035" units="cm"/>
      <inkml:brushProperty name="height" value="0.035" units="cm"/>
      <inkml:brushProperty name="color" value="#E71224"/>
    </inkml:brush>
  </inkml:definitions>
  <inkml:trace contextRef="#ctx0" brushRef="#br0">0 28 24575,'2306'0'-2123,"-2275"-2"2562,61-10 0,-2 0 806,-85 12-1362,-4 0 54,0-1 1,0 1 0,0 0-1,1 0 1,-1-1-1,0 1 1,0 0 0,1 0-1,-1 1 1,0-1-1,0 0 1,1 0 0,-1 1-1,0-1 1,0 0 0,0 1-1,1-1 1,-1 1-1,1 0 1,-3 5-6764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6:50:50.150"/>
    </inkml:context>
    <inkml:brush xml:id="br0">
      <inkml:brushProperty name="width" value="0.035" units="cm"/>
      <inkml:brushProperty name="height" value="0.035" units="cm"/>
      <inkml:brushProperty name="color" value="#E71224"/>
    </inkml:brush>
  </inkml:definitions>
  <inkml:trace contextRef="#ctx0" brushRef="#br0">3052 82 24575,'-3'-2'0,"0"0"0,0 0 0,-1 1 0,1-1 0,-1 1 0,0 0 0,1 0 0,-1 0 0,0 1 0,0-1 0,-6 1 0,-8-2 0,-471-47 0,-8 35 0,-492 11-678,877 4 658,85-1 20,-131 6 0,139-4 0,0 2 0,0 0 0,0 0 0,1 2 0,0 1 0,-20 9 0,-3 7 101,2 1-1,-64 52 1,-63 70 279,136-118-364,1-1-16,-40 46 0,61-63 0,1 0 0,0 1 0,0 0 0,1 0 0,1 0 0,0 1 0,0 0 0,-5 22 0,-13 114 0,21-124 0,1 0 0,1 0 0,2 0 0,5 30 0,-4-39 0,2 0 0,0-1 0,1 1 0,0-1 0,1 0 0,0-1 0,2 0 0,16 22 0,1-4 0,2-2 0,37 32 0,1-8 0,3-4 0,75 42 0,-101-67 0,1-3 0,0-1 0,2-3 0,52 14 0,192 32 0,281 11 0,6-37 0,-520-34 0,1137 10 0,-1010-25 0,319-62 0,-406 53 0,127-46 0,86-53 0,45-15 0,-302 115 0,-1-2 0,79-47 0,-125 66 0,0 0 0,-1-1 0,0 0 0,0 0 0,0-1 0,0 1 0,-1-1 0,0 0 0,0 0 0,0-1 0,0 1 0,2-7 0,-2 3 0,-1 1 0,0-1 0,-1 0 0,0 0 0,0 0 0,-1 0 0,0 0 0,-1-10 0,0 3 0,0-1 0,-1 1 0,-1 0 0,-1 0 0,0 0 0,-1 0 0,-1 1 0,0-1 0,-1 1 0,0 0 0,-2 1 0,0 0 0,0 0 0,-13-15 0,-10-14 0,-53-61 0,74 93 0,-2 0 0,1 1 0,-1 0 0,-1 1 0,1 0 0,-24-11 0,-47-18 0,-128-40 0,21 33 0,111 28 0,-571-85 0,-5 50 0,654 52 0,-49-5-1365,17-1-5461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5.535"/>
    </inkml:context>
    <inkml:brush xml:id="br0">
      <inkml:brushProperty name="width" value="0.035" units="cm"/>
      <inkml:brushProperty name="height" value="0.035" units="cm"/>
      <inkml:brushProperty name="color" value="#E71224"/>
    </inkml:brush>
  </inkml:definitions>
  <inkml:trace contextRef="#ctx0" brushRef="#br0">0 1 24575,'0'0'0,"0"0"0,0 1 0,0-1 0,1 0 0,-1 0 0,0 1 0,0-1 0,0 0 0,0 0 0,1 1 0,-1-1 0,0 0 0,0 0 0,0 0 0,1 1 0,-1-1 0,0 0 0,0 0 0,1 0 0,-1 0 0,0 1 0,0-1 0,1 0 0,-1 0 0,0 0 0,1 0 0,-1 0 0,0 0 0,0 0 0,1 0 0,-1 0 0,1 0 0,19 5 0,1 0 0,0-1 0,42 1 0,-30-3 0,154 8 0,1504 9-2616,-1607-20 2745,474 0 993,-514 1-7948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7.122"/>
    </inkml:context>
    <inkml:brush xml:id="br0">
      <inkml:brushProperty name="width" value="0.035" units="cm"/>
      <inkml:brushProperty name="height" value="0.035" units="cm"/>
      <inkml:brushProperty name="color" value="#E71224"/>
    </inkml:brush>
  </inkml:definitions>
  <inkml:trace contextRef="#ctx0" brushRef="#br0">0 85 24575,'32'-14'0,"65"-4"0,70 0 0,62 5 0,37 3-3650,10 3 3650,3 4 0,-41 2 0,-52 1 0,-48 0 0,-35 1 1138,-11 0-1138,-9 0 598,6-1-598,-13 0-6277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9.101"/>
    </inkml:context>
    <inkml:brush xml:id="br0">
      <inkml:brushProperty name="width" value="0.035" units="cm"/>
      <inkml:brushProperty name="height" value="0.035" units="cm"/>
      <inkml:brushProperty name="color" value="#E71224"/>
    </inkml:brush>
  </inkml:definitions>
  <inkml:trace contextRef="#ctx0" brushRef="#br0">0 0 20567,'3368'107'0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0.606"/>
    </inkml:context>
    <inkml:brush xml:id="br0">
      <inkml:brushProperty name="width" value="0.035" units="cm"/>
      <inkml:brushProperty name="height" value="0.035" units="cm"/>
      <inkml:brushProperty name="color" value="#E71224"/>
    </inkml:brush>
  </inkml:definitions>
  <inkml:trace contextRef="#ctx0" brushRef="#br0">0 0 24575,'0'1'0,"1"0"0,-1 0 0,0 0 0,1 0 0,-1 0 0,1 0 0,-1 0 0,1 0 0,-1 0 0,1-1 0,0 1 0,-1 0 0,1 0 0,0-1 0,0 1 0,0 0 0,-1-1 0,1 1 0,0-1 0,0 1 0,0-1 0,0 1 0,0-1 0,0 0 0,0 0 0,0 1 0,2-1 0,33 5 0,-30-4 0,155 13 0,-2-2 0,163-8 0,-188-5 0,1203 0-927,-1284 1 927,-11-1 0,1 1 0,78 13 0,-90-3-1211,-14 0-4842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3.229"/>
    </inkml:context>
    <inkml:brush xml:id="br0">
      <inkml:brushProperty name="width" value="0.035" units="cm"/>
      <inkml:brushProperty name="height" value="0.035" units="cm"/>
      <inkml:brushProperty name="color" value="#E71224"/>
    </inkml:brush>
  </inkml:definitions>
  <inkml:trace contextRef="#ctx0" brushRef="#br0">439 518 24575,'2'11'0,"-4"5"0,0-1 0,-2 1 0,0-1 0,0 0 0,-8 15 0,2-2 0,-124 302 0,-29 83 0,135-320 0,4 1 0,5 1 0,3 0 0,5 1 0,4 1 0,6 108 0,5-160 0,2 0 0,1 0 0,3-1 0,1 0 0,3-1 0,1 0 0,30 58 0,2-13 0,4-2 0,79 102 0,-53-87 0,4-4 0,4-3 0,5-4 0,3-4 0,3-5 0,196 127 0,-154-127-218,185 79-1,-228-121 110,1-4 0,2-4 0,114 19 0,-36-23 139,243 6 1,183-31-269,-535-3 166,453-25-1036,-376 10 741,221-54 0,-322 59 644,0-2 0,74-33-1,-103 40-175,-1-2-1,0 0 1,0-1 0,0 0-1,-1 0 1,-1-2-1,0 1 1,0-1 0,-1-1-1,-1 0 1,15-24-1,38-80 470,24-42-213,-54 107-357,155-268 0,-158 264 0,-4-2 0,-1-1 0,29-117 0,-14-46 0,-29 163 0,-3-1 0,-2 0 0,-3 0 0,-3 0 0,-11-84 0,-72-288 0,22 191 0,-99-248 0,141 440 0,-2 1 0,-34-54 0,-69-81 0,109 164 0,-1 0 0,-1 1 0,0 1 0,-2 0 0,-27-17 0,12 9 0,-96-69 0,-261-137 0,100 103 0,245 112 0,-1 1 0,-1 2 0,0 3 0,-69-5 0,-68 9 16,-217 22 0,-182 57-175,-398 142-425,707-149 533,245-59 51,-170 44 0,195-50 18,0 0-1,0 0 0,0 1 0,1 0 0,-1 0 1,1 1-1,0-1 0,0 1 0,0 0 0,-7 8 1,0 3 101,0 0 0,-11 19 1,14-19-49,0-1 1,-23 25-1,4-12-753,-45 34-1,44-41-6143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6T14:31:24.371"/>
    </inkml:context>
    <inkml:brush xml:id="br0">
      <inkml:brushProperty name="width" value="0.035" units="cm"/>
      <inkml:brushProperty name="height" value="0.035" units="cm"/>
      <inkml:brushProperty name="color" value="#E71224"/>
    </inkml:brush>
  </inkml:definitions>
  <inkml:trace contextRef="#ctx0" brushRef="#br0">0 103 24575,'164'-12'0,"-74"3"0,50-2-32,1093-59-1040,-405 89 13,3 34-689,-301-16 1258,229-12 374,-4-27-75,-305 0 139,-405 1-39,934-15 2902,-807 7-3396,-117 7-4981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6T14:31:27.750"/>
    </inkml:context>
    <inkml:brush xml:id="br0">
      <inkml:brushProperty name="width" value="0.035" units="cm"/>
      <inkml:brushProperty name="height" value="0.035" units="cm"/>
      <inkml:brushProperty name="color" value="#E71224"/>
    </inkml:brush>
  </inkml:definitions>
  <inkml:trace contextRef="#ctx0" brushRef="#br0">883 1 24575,'18'0'0,"1"0"0,-1 2 0,0 0 0,29 8 0,-36-6 0,0 0 0,-1 0 0,1 1 0,-1 1 0,0-1 0,0 2 0,0-1 0,11 11 0,-5-3 0,-1 1 0,-1 0 0,25 33 0,-34-39 0,0-1 0,0 1 0,-1 0 0,0 1 0,0-1 0,-1 1 0,0-1 0,-1 1 0,0 0 0,1 14 0,-2-4 0,-1 0 0,0-1 0,-2 1 0,0 0 0,-1-1 0,-1 1 0,-1-1 0,0 0 0,-16 33 0,18-45 0,-130 244 0,116-225 0,9-16 0,1 0 0,0 1 0,1 0 0,0 1 0,-5 14 0,10-24 0,0 0 0,1 1 0,-1-1 0,1 0 0,0 1 0,-1-1 0,1 0 0,0 1 0,1-1 0,-1 0 0,0 0 0,1 1 0,-1-1 0,1 0 0,-1 0 0,1 1 0,0-1 0,0 0 0,0 0 0,0 0 0,1 0 0,-1 0 0,0-1 0,1 1 0,0 0 0,-1 0 0,1-1 0,0 1 0,0-1 0,0 0 0,0 0 0,0 1 0,0-1 0,3 1 0,6 3 0,1-1 0,0-1 0,-1 0 0,1 0 0,0-1 0,16 1 0,79-2 0,-69-1 0,49-3 0,71 3 0,-157 1 0,0-1 0,0 0 0,0 0 0,0 0 0,0 1 0,0-1 0,0 1 0,0-1 0,0 0 0,-1 1 0,1 0 0,0-1 0,0 1 0,0-1 0,-1 1 0,1 0 0,0 0 0,-1 0 0,1-1 0,0 1 0,-1 0 0,1 0 0,-1 0 0,1 0 0,-1 0 0,0 0 0,1 0 0,-1 0 0,0 0 0,0 0 0,0 0 0,0 0 0,0 0 0,0 0 0,0 0 0,0 0 0,0 0 0,0 1 0,-2 7 0,1 1 0,-1-1 0,-5 14 0,2-7 0,-20 99 0,5 1 0,5 0 0,0 178 0,15-256 0,1-16 0,-1 0 0,-4 28 0,3-43 0,-1-1 0,1 1 0,-1 0 0,-1-1 0,1 1 0,-1-1 0,0 1 0,-1-1 0,1 0 0,-1-1 0,-7 9 0,-3 0 0,0-1 0,-2 0 0,0-1 0,0-1 0,-1 0 0,-33 15 0,-117 40 0,65-34 40,-1-5 0,-199 26 0,-216-25-1525,455-28-5341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2.570"/>
    </inkml:context>
    <inkml:brush xml:id="br0">
      <inkml:brushProperty name="width" value="0.035" units="cm"/>
      <inkml:brushProperty name="height" value="0.035" units="cm"/>
      <inkml:brushProperty name="color" value="#E71224"/>
    </inkml:brush>
  </inkml:definitions>
  <inkml:trace contextRef="#ctx0" brushRef="#br0">1 735 24575,'0'4'0,"1"-1"0,-1 1 0,1 0 0,0-1 0,1 1 0,-1-1 0,0 1 0,1-1 0,0 0 0,4 6 0,25 31 0,-22-30 0,-5-6 0,1 0 0,-1 0 0,1 0 0,1 0 0,-1-1 0,0 0 0,1 0 0,0 0 0,0 0 0,-1-1 0,1 0 0,1-1 0,-1 1 0,0-1 0,0 0 0,0-1 0,1 0 0,10 0 0,1-1 0,-1-1 0,1-1 0,-1-1 0,0 0 0,24-9 0,-4-2 0,-2-2 0,0-2 0,-1 0 0,48-39 0,115-111 0,-88 72 0,407-323-1365,-475 388-5461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4.451"/>
    </inkml:context>
    <inkml:brush xml:id="br0">
      <inkml:brushProperty name="width" value="0.035" units="cm"/>
      <inkml:brushProperty name="height" value="0.035" units="cm"/>
      <inkml:brushProperty name="color" value="#E71224"/>
    </inkml:brush>
  </inkml:definitions>
  <inkml:trace contextRef="#ctx0" brushRef="#br0">1 958 24575,'92'88'0,"-48"-37"0,-3 1 0,51 82 0,-85-122 0,4 8 0,2-1 0,21 26 0,-29-40 0,0 0 0,0 0 0,0 0 0,1-1 0,-1 0 0,1 0 0,0-1 0,0 1 0,1-1 0,-1-1 0,0 1 0,12 2 0,-8-3 0,1-1 0,-1 0 0,0-1 0,1 0 0,-1-1 0,19-3 0,1-3 0,33-11 0,-8-3 0,-1-1 0,72-43 0,100-73 0,-38 21 0,380-204 0,-539 304 0,0-2 0,-1 0 0,38-36 0,-8 9 0,126-74 0,-88 60 0,344-198 0,-278 160-767,-147 88 169,15-9-6228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3:12:51.059"/>
    </inkml:context>
    <inkml:brush xml:id="br0">
      <inkml:brushProperty name="width" value="0.035" units="cm"/>
      <inkml:brushProperty name="height" value="0.035" units="cm"/>
      <inkml:brushProperty name="color" value="#E71224"/>
    </inkml:brush>
  </inkml:definitions>
  <inkml:trace contextRef="#ctx0" brushRef="#br0">1 1420 24575,'1'7'0,"-1"0"0,2-1 0,-1 1 0,1 0 0,0-1 0,0 1 0,1-1 0,0 0 0,0 0 0,0 0 0,7 8 0,1 1 0,1 0 0,26 25 0,-30-33 0,1-1 0,-1 0 0,1-1 0,0 1 0,0-2 0,1 1 0,0-1 0,-1-1 0,1 0 0,0 0 0,1-1 0,-1 0 0,0-1 0,13 1 0,-5-2 0,-1-1 0,1 0 0,0-1 0,-1-1 0,1-1 0,-1 0 0,25-11 0,36-20 0,-3-4 0,102-68 0,-104 61 0,797-544-1031,-340 223 538,-38 32 148,-426 287-709,-19 12-4214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11/2/2025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customXml" Target="../ink/ink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1150.png"/><Relationship Id="rId5" Type="http://schemas.openxmlformats.org/officeDocument/2006/relationships/customXml" Target="../ink/ink4.xml"/><Relationship Id="rId4" Type="http://schemas.openxmlformats.org/officeDocument/2006/relationships/image" Target="../media/image1140.png"/></Relationships>
</file>

<file path=ppt/slides/_rels/slide28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36.png"/><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customXml" Target="../ink/ink6.xml"/><Relationship Id="rId4" Type="http://schemas.openxmlformats.org/officeDocument/2006/relationships/image" Target="../media/image137.png"/></Relationships>
</file>

<file path=ppt/slides/_rels/slide28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44.png"/><Relationship Id="rId1" Type="http://schemas.openxmlformats.org/officeDocument/2006/relationships/slideLayout" Target="../slideLayouts/slideLayout3.xml"/><Relationship Id="rId6" Type="http://schemas.openxmlformats.org/officeDocument/2006/relationships/image" Target="../media/image1241.png"/><Relationship Id="rId5" Type="http://schemas.openxmlformats.org/officeDocument/2006/relationships/customXml" Target="../ink/ink8.xml"/><Relationship Id="rId4" Type="http://schemas.openxmlformats.org/officeDocument/2006/relationships/image" Target="../media/image1231.png"/></Relationships>
</file>

<file path=ppt/slides/_rels/slide29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46.png"/><Relationship Id="rId1" Type="http://schemas.openxmlformats.org/officeDocument/2006/relationships/slideLayout" Target="../slideLayouts/slideLayout3.xml"/><Relationship Id="rId4" Type="http://schemas.openxmlformats.org/officeDocument/2006/relationships/image" Target="../media/image12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8" Type="http://schemas.openxmlformats.org/officeDocument/2006/relationships/image" Target="../media/image1250.png"/><Relationship Id="rId13" Type="http://schemas.openxmlformats.org/officeDocument/2006/relationships/customXml" Target="../ink/ink15.xml"/><Relationship Id="rId18" Type="http://schemas.openxmlformats.org/officeDocument/2006/relationships/image" Target="../media/image1300.png"/><Relationship Id="rId26" Type="http://schemas.openxmlformats.org/officeDocument/2006/relationships/image" Target="../media/image1340.png"/><Relationship Id="rId3" Type="http://schemas.openxmlformats.org/officeDocument/2006/relationships/customXml" Target="../ink/ink10.xml"/><Relationship Id="rId21" Type="http://schemas.openxmlformats.org/officeDocument/2006/relationships/customXml" Target="../ink/ink19.xml"/><Relationship Id="rId7" Type="http://schemas.openxmlformats.org/officeDocument/2006/relationships/customXml" Target="../ink/ink12.xml"/><Relationship Id="rId12" Type="http://schemas.openxmlformats.org/officeDocument/2006/relationships/image" Target="../media/image1270.png"/><Relationship Id="rId17" Type="http://schemas.openxmlformats.org/officeDocument/2006/relationships/customXml" Target="../ink/ink17.xml"/><Relationship Id="rId25" Type="http://schemas.openxmlformats.org/officeDocument/2006/relationships/customXml" Target="../ink/ink21.xml"/><Relationship Id="rId2" Type="http://schemas.openxmlformats.org/officeDocument/2006/relationships/image" Target="../media/image148.png"/><Relationship Id="rId16" Type="http://schemas.openxmlformats.org/officeDocument/2006/relationships/image" Target="../media/image1290.png"/><Relationship Id="rId20" Type="http://schemas.openxmlformats.org/officeDocument/2006/relationships/image" Target="../media/image1310.png"/><Relationship Id="rId1" Type="http://schemas.openxmlformats.org/officeDocument/2006/relationships/slideLayout" Target="../slideLayouts/slideLayout3.xml"/><Relationship Id="rId6" Type="http://schemas.openxmlformats.org/officeDocument/2006/relationships/image" Target="../media/image1240.png"/><Relationship Id="rId11" Type="http://schemas.openxmlformats.org/officeDocument/2006/relationships/customXml" Target="../ink/ink14.xml"/><Relationship Id="rId24" Type="http://schemas.openxmlformats.org/officeDocument/2006/relationships/image" Target="../media/image1330.png"/><Relationship Id="rId5" Type="http://schemas.openxmlformats.org/officeDocument/2006/relationships/customXml" Target="../ink/ink11.xml"/><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1350.png"/><Relationship Id="rId10" Type="http://schemas.openxmlformats.org/officeDocument/2006/relationships/image" Target="../media/image1260.png"/><Relationship Id="rId19" Type="http://schemas.openxmlformats.org/officeDocument/2006/relationships/customXml" Target="../ink/ink18.xml"/><Relationship Id="rId4" Type="http://schemas.openxmlformats.org/officeDocument/2006/relationships/image" Target="../media/image1230.png"/><Relationship Id="rId9" Type="http://schemas.openxmlformats.org/officeDocument/2006/relationships/customXml" Target="../ink/ink13.xml"/><Relationship Id="rId14" Type="http://schemas.openxmlformats.org/officeDocument/2006/relationships/image" Target="../media/image1280.png"/><Relationship Id="rId22" Type="http://schemas.openxmlformats.org/officeDocument/2006/relationships/image" Target="../media/image1320.png"/><Relationship Id="rId27" Type="http://schemas.openxmlformats.org/officeDocument/2006/relationships/customXml" Target="../ink/ink22.xml"/></Relationships>
</file>

<file path=ppt/slides/_rels/slide30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endParaRPr lang="en-US" dirty="0"/>
          </a:p>
        </p:txBody>
      </p:sp>
      <p:sp>
        <p:nvSpPr>
          <p:cNvPr id="4" name="Text Placeholder 3"/>
          <p:cNvSpPr>
            <a:spLocks noGrp="1"/>
          </p:cNvSpPr>
          <p:nvPr>
            <p:ph type="body" sz="quarter" idx="11"/>
          </p:nvPr>
        </p:nvSpPr>
        <p:spPr/>
        <p:txBody>
          <a:bodyPr/>
          <a:lstStyle/>
          <a:p>
            <a:r>
              <a:rPr lang="en-US" dirty="0"/>
              <a:t>Prometheus and Grafana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CDBCACE9-50D3-0856-A209-2133F4869C77}"/>
              </a:ext>
            </a:extLst>
          </p:cNvPr>
          <p:cNvPicPr>
            <a:picLocks noChangeAspect="1"/>
          </p:cNvPicPr>
          <p:nvPr/>
        </p:nvPicPr>
        <p:blipFill>
          <a:blip r:embed="rId2"/>
          <a:stretch>
            <a:fillRect/>
          </a:stretch>
        </p:blipFill>
        <p:spPr>
          <a:xfrm>
            <a:off x="685800" y="1523712"/>
            <a:ext cx="7853834" cy="5164165"/>
          </a:xfrm>
          <a:prstGeom prst="rect">
            <a:avLst/>
          </a:prstGeom>
        </p:spPr>
      </p:pic>
    </p:spTree>
    <p:extLst>
      <p:ext uri="{BB962C8B-B14F-4D97-AF65-F5344CB8AC3E}">
        <p14:creationId xmlns:p14="http://schemas.microsoft.com/office/powerpoint/2010/main" val="29912307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11" name="Picture 10">
            <a:extLst>
              <a:ext uri="{FF2B5EF4-FFF2-40B4-BE49-F238E27FC236}">
                <a16:creationId xmlns:a16="http://schemas.microsoft.com/office/drawing/2014/main" id="{5475DDF6-A9BD-9D01-6208-BE57E34B2D6D}"/>
              </a:ext>
            </a:extLst>
          </p:cNvPr>
          <p:cNvPicPr>
            <a:picLocks noChangeAspect="1"/>
          </p:cNvPicPr>
          <p:nvPr/>
        </p:nvPicPr>
        <p:blipFill>
          <a:blip r:embed="rId2"/>
          <a:stretch>
            <a:fillRect/>
          </a:stretch>
        </p:blipFill>
        <p:spPr>
          <a:xfrm>
            <a:off x="-8335" y="1447800"/>
            <a:ext cx="9144000" cy="5143500"/>
          </a:xfrm>
          <a:prstGeom prst="rect">
            <a:avLst/>
          </a:prstGeom>
        </p:spPr>
      </p:pic>
    </p:spTree>
    <p:extLst>
      <p:ext uri="{BB962C8B-B14F-4D97-AF65-F5344CB8AC3E}">
        <p14:creationId xmlns:p14="http://schemas.microsoft.com/office/powerpoint/2010/main" val="22162505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4" name="Picture 3">
            <a:extLst>
              <a:ext uri="{FF2B5EF4-FFF2-40B4-BE49-F238E27FC236}">
                <a16:creationId xmlns:a16="http://schemas.microsoft.com/office/drawing/2014/main" id="{FEB9D3F4-CDAF-A176-FF48-DC4AEBA8B781}"/>
              </a:ext>
            </a:extLst>
          </p:cNvPr>
          <p:cNvPicPr>
            <a:picLocks noChangeAspect="1"/>
          </p:cNvPicPr>
          <p:nvPr/>
        </p:nvPicPr>
        <p:blipFill>
          <a:blip r:embed="rId2"/>
          <a:stretch>
            <a:fillRect/>
          </a:stretch>
        </p:blipFill>
        <p:spPr>
          <a:xfrm>
            <a:off x="0" y="2093708"/>
            <a:ext cx="9144000" cy="2670583"/>
          </a:xfrm>
          <a:prstGeom prst="rect">
            <a:avLst/>
          </a:prstGeom>
        </p:spPr>
      </p:pic>
    </p:spTree>
    <p:extLst>
      <p:ext uri="{BB962C8B-B14F-4D97-AF65-F5344CB8AC3E}">
        <p14:creationId xmlns:p14="http://schemas.microsoft.com/office/powerpoint/2010/main" val="33183403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5" name="Picture 4">
            <a:extLst>
              <a:ext uri="{FF2B5EF4-FFF2-40B4-BE49-F238E27FC236}">
                <a16:creationId xmlns:a16="http://schemas.microsoft.com/office/drawing/2014/main" id="{C02B6C90-3FE2-B7C1-ED6A-71666C4BBAC2}"/>
              </a:ext>
            </a:extLst>
          </p:cNvPr>
          <p:cNvPicPr>
            <a:picLocks noChangeAspect="1"/>
          </p:cNvPicPr>
          <p:nvPr/>
        </p:nvPicPr>
        <p:blipFill>
          <a:blip r:embed="rId2"/>
          <a:stretch>
            <a:fillRect/>
          </a:stretch>
        </p:blipFill>
        <p:spPr>
          <a:xfrm>
            <a:off x="304800" y="1447800"/>
            <a:ext cx="8610600" cy="4946629"/>
          </a:xfrm>
          <a:prstGeom prst="rect">
            <a:avLst/>
          </a:prstGeom>
        </p:spPr>
      </p:pic>
    </p:spTree>
    <p:extLst>
      <p:ext uri="{BB962C8B-B14F-4D97-AF65-F5344CB8AC3E}">
        <p14:creationId xmlns:p14="http://schemas.microsoft.com/office/powerpoint/2010/main" val="31136125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p:txBody>
          <a:bodyPr/>
          <a:lstStyle/>
          <a:p>
            <a:r>
              <a:rPr lang="en-US" b="1" dirty="0" err="1"/>
              <a:t>PromQL</a:t>
            </a:r>
            <a:r>
              <a:rPr lang="en-US" dirty="0"/>
              <a:t> (Prometheus Query Language) is a </a:t>
            </a:r>
            <a:r>
              <a:rPr lang="en-US" b="1" dirty="0"/>
              <a:t>functional, time-series–oriented DSL</a:t>
            </a:r>
            <a:r>
              <a:rPr lang="en-US" dirty="0"/>
              <a:t> (domain-specific language).</a:t>
            </a:r>
          </a:p>
          <a:p>
            <a:r>
              <a:rPr lang="en-US" dirty="0"/>
              <a:t>Goal: query, aggregate, and transform time-series stored in the </a:t>
            </a:r>
            <a:r>
              <a:rPr lang="en-US" b="1" dirty="0"/>
              <a:t>Prometheus TSDB</a:t>
            </a:r>
            <a:r>
              <a:rPr lang="en-US" dirty="0"/>
              <a:t>.</a:t>
            </a:r>
          </a:p>
          <a:p>
            <a:r>
              <a:rPr lang="en-US" dirty="0"/>
              <a:t>Inspired by SQL, but designed for </a:t>
            </a:r>
            <a:r>
              <a:rPr lang="en-US" b="1" dirty="0"/>
              <a:t>metrics, not rows</a:t>
            </a:r>
            <a:r>
              <a:rPr lang="en-US" dirty="0"/>
              <a:t>.</a:t>
            </a:r>
          </a:p>
          <a:p>
            <a:r>
              <a:rPr lang="en-US" dirty="0"/>
              <a:t>Always returns </a:t>
            </a:r>
            <a:r>
              <a:rPr lang="en-US" b="1" dirty="0"/>
              <a:t>time series</a:t>
            </a:r>
            <a:r>
              <a:rPr lang="en-US" dirty="0"/>
              <a:t> (vectors), not tables.</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US" dirty="0"/>
              <a:t>1. What is </a:t>
            </a:r>
            <a:r>
              <a:rPr lang="en-US" dirty="0" err="1"/>
              <a:t>PromQL</a:t>
            </a:r>
            <a:r>
              <a:rPr lang="en-US" dirty="0"/>
              <a:t>?</a:t>
            </a:r>
          </a:p>
        </p:txBody>
      </p:sp>
    </p:spTree>
    <p:extLst>
      <p:ext uri="{BB962C8B-B14F-4D97-AF65-F5344CB8AC3E}">
        <p14:creationId xmlns:p14="http://schemas.microsoft.com/office/powerpoint/2010/main" val="3545688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A6A988-D4B5-D229-004C-7092E608E7CD}"/>
              </a:ext>
            </a:extLst>
          </p:cNvPr>
          <p:cNvSpPr>
            <a:spLocks noGrp="1"/>
          </p:cNvSpPr>
          <p:nvPr>
            <p:ph sz="quarter" idx="12"/>
          </p:nvPr>
        </p:nvSpPr>
        <p:spPr/>
        <p:txBody>
          <a:bodyPr/>
          <a:lstStyle/>
          <a:p>
            <a:r>
              <a:rPr lang="en-US" dirty="0"/>
              <a:t>Prometheus organizes all data as </a:t>
            </a:r>
            <a:r>
              <a:rPr lang="en-US" b="1" dirty="0"/>
              <a:t>time series</a:t>
            </a:r>
            <a:r>
              <a:rPr lang="en-US" dirty="0"/>
              <a:t>:</a:t>
            </a:r>
          </a:p>
          <a:p>
            <a:r>
              <a:rPr lang="en-US" b="1" dirty="0"/>
              <a:t>2.1 Time series</a:t>
            </a:r>
          </a:p>
          <a:p>
            <a:r>
              <a:rPr lang="en-US" dirty="0"/>
              <a:t>Each series = </a:t>
            </a:r>
            <a:r>
              <a:rPr lang="en-US" b="1" dirty="0"/>
              <a:t>metric name + set of labels</a:t>
            </a:r>
            <a:r>
              <a:rPr lang="en-US" dirty="0"/>
              <a:t>.</a:t>
            </a:r>
          </a:p>
          <a:p>
            <a:pPr lvl="1"/>
            <a:r>
              <a:rPr lang="en-US" dirty="0"/>
              <a:t>Example:</a:t>
            </a:r>
          </a:p>
          <a:p>
            <a:pPr lvl="1"/>
            <a:r>
              <a:rPr lang="en-US" dirty="0" err="1"/>
              <a:t>http_requests_total</a:t>
            </a:r>
            <a:r>
              <a:rPr lang="en-US" dirty="0"/>
              <a:t>{method="GET", handler="/</a:t>
            </a:r>
            <a:r>
              <a:rPr lang="en-US" dirty="0" err="1"/>
              <a:t>api</a:t>
            </a:r>
            <a:r>
              <a:rPr lang="en-US" dirty="0"/>
              <a:t>", status="200"}</a:t>
            </a:r>
          </a:p>
          <a:p>
            <a:r>
              <a:rPr lang="en-US" dirty="0"/>
              <a:t>Labels = key–value pairs → give </a:t>
            </a:r>
            <a:r>
              <a:rPr lang="en-US" b="1" dirty="0"/>
              <a:t>dimensionality</a:t>
            </a:r>
            <a:r>
              <a:rPr lang="en-US" dirty="0"/>
              <a:t>.</a:t>
            </a:r>
          </a:p>
          <a:p>
            <a:endParaRPr lang="en-IN" dirty="0"/>
          </a:p>
        </p:txBody>
      </p:sp>
      <p:sp>
        <p:nvSpPr>
          <p:cNvPr id="3" name="Title 2">
            <a:extLst>
              <a:ext uri="{FF2B5EF4-FFF2-40B4-BE49-F238E27FC236}">
                <a16:creationId xmlns:a16="http://schemas.microsoft.com/office/drawing/2014/main" id="{19398EA0-8283-FBA9-242F-8314CFC27890}"/>
              </a:ext>
            </a:extLst>
          </p:cNvPr>
          <p:cNvSpPr>
            <a:spLocks noGrp="1"/>
          </p:cNvSpPr>
          <p:nvPr>
            <p:ph type="title"/>
          </p:nvPr>
        </p:nvSpPr>
        <p:spPr/>
        <p:txBody>
          <a:bodyPr/>
          <a:lstStyle/>
          <a:p>
            <a:r>
              <a:rPr lang="en-IN" dirty="0"/>
              <a:t>2. Data model theory</a:t>
            </a:r>
          </a:p>
        </p:txBody>
      </p:sp>
    </p:spTree>
    <p:extLst>
      <p:ext uri="{BB962C8B-B14F-4D97-AF65-F5344CB8AC3E}">
        <p14:creationId xmlns:p14="http://schemas.microsoft.com/office/powerpoint/2010/main" val="1396966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fontScale="92500" lnSpcReduction="10000"/>
          </a:bodyPr>
          <a:lstStyle/>
          <a:p>
            <a:r>
              <a:rPr lang="en-IN" b="1" dirty="0"/>
              <a:t>2.2 Sample</a:t>
            </a:r>
          </a:p>
          <a:p>
            <a:r>
              <a:rPr lang="en-IN" dirty="0"/>
              <a:t>Each series is a sequence of samples:</a:t>
            </a:r>
          </a:p>
          <a:p>
            <a:r>
              <a:rPr lang="en-IN" dirty="0"/>
              <a:t>(</a:t>
            </a:r>
            <a:r>
              <a:rPr lang="en-IN" dirty="0" err="1"/>
              <a:t>timestamp_ms</a:t>
            </a:r>
            <a:r>
              <a:rPr lang="en-IN" dirty="0"/>
              <a:t>, float64 value)</a:t>
            </a:r>
          </a:p>
          <a:p>
            <a:r>
              <a:rPr lang="en-IN" b="1" dirty="0"/>
              <a:t>2.3 Metric types</a:t>
            </a:r>
          </a:p>
          <a:p>
            <a:r>
              <a:rPr lang="en-IN" b="1" dirty="0"/>
              <a:t>Counter</a:t>
            </a:r>
            <a:r>
              <a:rPr lang="en-IN" dirty="0"/>
              <a:t> → cumulative, monotonic ↑, reset on restart.</a:t>
            </a:r>
            <a:br>
              <a:rPr lang="en-IN" dirty="0"/>
            </a:br>
            <a:r>
              <a:rPr lang="en-IN" dirty="0"/>
              <a:t>(e.g., </a:t>
            </a:r>
            <a:r>
              <a:rPr lang="en-IN" dirty="0" err="1"/>
              <a:t>http_requests_total</a:t>
            </a:r>
            <a:r>
              <a:rPr lang="en-IN" dirty="0"/>
              <a:t>)</a:t>
            </a:r>
          </a:p>
          <a:p>
            <a:r>
              <a:rPr lang="en-IN" b="1" dirty="0"/>
              <a:t>Gauge</a:t>
            </a:r>
            <a:r>
              <a:rPr lang="en-IN" dirty="0"/>
              <a:t> → instantaneous value that can ↑/↓.</a:t>
            </a:r>
            <a:br>
              <a:rPr lang="en-IN" dirty="0"/>
            </a:br>
            <a:r>
              <a:rPr lang="en-IN" dirty="0"/>
              <a:t>(e.g., </a:t>
            </a:r>
            <a:r>
              <a:rPr lang="en-IN" dirty="0" err="1"/>
              <a:t>node_memory_usage_bytes</a:t>
            </a:r>
            <a:r>
              <a:rPr lang="en-IN" dirty="0"/>
              <a:t>)</a:t>
            </a:r>
          </a:p>
          <a:p>
            <a:r>
              <a:rPr lang="en-IN" b="1" dirty="0"/>
              <a:t>Histogram</a:t>
            </a:r>
            <a:r>
              <a:rPr lang="en-IN" dirty="0"/>
              <a:t> → series of _bucket counters with le labels + _sum and _count.</a:t>
            </a:r>
          </a:p>
          <a:p>
            <a:r>
              <a:rPr lang="en-IN" b="1" dirty="0"/>
              <a:t>Summary</a:t>
            </a:r>
            <a:r>
              <a:rPr lang="en-IN" dirty="0"/>
              <a:t> → quantiles precomputed client-side (less used; hard to aggregate).</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2. Data model theory</a:t>
            </a:r>
          </a:p>
        </p:txBody>
      </p:sp>
    </p:spTree>
    <p:extLst>
      <p:ext uri="{BB962C8B-B14F-4D97-AF65-F5344CB8AC3E}">
        <p14:creationId xmlns:p14="http://schemas.microsoft.com/office/powerpoint/2010/main" val="7136391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a:bodyPr>
          <a:lstStyle/>
          <a:p>
            <a:r>
              <a:rPr lang="en-US" dirty="0"/>
              <a:t>Every </a:t>
            </a:r>
            <a:r>
              <a:rPr lang="en-US" dirty="0" err="1"/>
              <a:t>PromQL</a:t>
            </a:r>
            <a:r>
              <a:rPr lang="en-US" dirty="0"/>
              <a:t> expression evaluates to one of these </a:t>
            </a:r>
            <a:r>
              <a:rPr lang="en-US" b="1" dirty="0"/>
              <a:t>four data types</a:t>
            </a:r>
            <a:r>
              <a:rPr lang="en-US" dirty="0"/>
              <a:t>:</a:t>
            </a:r>
          </a:p>
          <a:p>
            <a:r>
              <a:rPr lang="en-US" b="1" dirty="0"/>
              <a:t>Instant vector</a:t>
            </a:r>
            <a:endParaRPr lang="en-US" dirty="0"/>
          </a:p>
          <a:p>
            <a:pPr lvl="1"/>
            <a:r>
              <a:rPr lang="en-US" dirty="0"/>
              <a:t>Set of time series with a single sample (latest value).</a:t>
            </a:r>
          </a:p>
          <a:p>
            <a:pPr lvl="1"/>
            <a:r>
              <a:rPr lang="en-US" dirty="0"/>
              <a:t>Example:</a:t>
            </a:r>
          </a:p>
          <a:p>
            <a:pPr lvl="1"/>
            <a:r>
              <a:rPr lang="en-US" dirty="0"/>
              <a:t>up{job="</a:t>
            </a:r>
            <a:r>
              <a:rPr lang="en-US" dirty="0" err="1"/>
              <a:t>api</a:t>
            </a:r>
            <a:r>
              <a:rPr lang="en-US" dirty="0"/>
              <a:t>"}</a:t>
            </a:r>
          </a:p>
          <a:p>
            <a:r>
              <a:rPr lang="en-US" b="1" dirty="0"/>
              <a:t>Range vector</a:t>
            </a:r>
            <a:endParaRPr lang="en-US" dirty="0"/>
          </a:p>
          <a:p>
            <a:pPr lvl="1"/>
            <a:r>
              <a:rPr lang="en-US" dirty="0"/>
              <a:t>Set of time series with multiple samples over a time window.</a:t>
            </a:r>
          </a:p>
          <a:p>
            <a:pPr lvl="1"/>
            <a:r>
              <a:rPr lang="en-US" dirty="0"/>
              <a:t>Example:</a:t>
            </a:r>
          </a:p>
          <a:p>
            <a:pPr lvl="1"/>
            <a:r>
              <a:rPr lang="en-US" dirty="0" err="1"/>
              <a:t>http_requests_total</a:t>
            </a:r>
            <a:r>
              <a:rPr lang="en-US" dirty="0"/>
              <a:t>[5m]</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Expression types in </a:t>
            </a:r>
            <a:r>
              <a:rPr lang="en-IN" dirty="0" err="1"/>
              <a:t>PromQL</a:t>
            </a:r>
            <a:endParaRPr lang="en-IN" dirty="0"/>
          </a:p>
        </p:txBody>
      </p:sp>
    </p:spTree>
    <p:extLst>
      <p:ext uri="{BB962C8B-B14F-4D97-AF65-F5344CB8AC3E}">
        <p14:creationId xmlns:p14="http://schemas.microsoft.com/office/powerpoint/2010/main" val="5165562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718C5-EA1A-C329-7636-9AF9CEB386A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B2AC61-61A9-352B-9D2B-FC74389001CC}"/>
              </a:ext>
            </a:extLst>
          </p:cNvPr>
          <p:cNvSpPr>
            <a:spLocks noGrp="1"/>
          </p:cNvSpPr>
          <p:nvPr>
            <p:ph sz="quarter" idx="12"/>
          </p:nvPr>
        </p:nvSpPr>
        <p:spPr>
          <a:xfrm>
            <a:off x="457201" y="1381125"/>
            <a:ext cx="8228012" cy="5248275"/>
          </a:xfrm>
        </p:spPr>
        <p:txBody>
          <a:bodyPr>
            <a:normAutofit/>
          </a:bodyPr>
          <a:lstStyle/>
          <a:p>
            <a:r>
              <a:rPr lang="en-US" dirty="0"/>
              <a:t>Every </a:t>
            </a:r>
            <a:r>
              <a:rPr lang="en-US" dirty="0" err="1"/>
              <a:t>PromQL</a:t>
            </a:r>
            <a:r>
              <a:rPr lang="en-US" dirty="0"/>
              <a:t> expression evaluates to one of these </a:t>
            </a:r>
            <a:r>
              <a:rPr lang="en-US" b="1" dirty="0"/>
              <a:t>four data types</a:t>
            </a:r>
            <a:r>
              <a:rPr lang="en-US" dirty="0"/>
              <a:t>:</a:t>
            </a:r>
          </a:p>
          <a:p>
            <a:r>
              <a:rPr lang="en-US" b="1" dirty="0"/>
              <a:t>Instant vector</a:t>
            </a:r>
            <a:endParaRPr lang="en-US" dirty="0"/>
          </a:p>
          <a:p>
            <a:pPr lvl="1"/>
            <a:r>
              <a:rPr lang="en-US" dirty="0"/>
              <a:t>Set of time series with a single sample (latest value).</a:t>
            </a:r>
          </a:p>
          <a:p>
            <a:pPr lvl="1"/>
            <a:r>
              <a:rPr lang="en-US" dirty="0"/>
              <a:t>Example:</a:t>
            </a:r>
          </a:p>
          <a:p>
            <a:pPr lvl="1"/>
            <a:r>
              <a:rPr lang="en-US" dirty="0"/>
              <a:t>up{job="</a:t>
            </a:r>
            <a:r>
              <a:rPr lang="en-US" dirty="0" err="1"/>
              <a:t>api</a:t>
            </a:r>
            <a:r>
              <a:rPr lang="en-US" dirty="0"/>
              <a:t>"}</a:t>
            </a:r>
          </a:p>
          <a:p>
            <a:r>
              <a:rPr lang="en-US" b="1" dirty="0"/>
              <a:t>Range vector</a:t>
            </a:r>
            <a:endParaRPr lang="en-US" dirty="0"/>
          </a:p>
          <a:p>
            <a:pPr lvl="1"/>
            <a:r>
              <a:rPr lang="en-US" dirty="0"/>
              <a:t>Set of time series with multiple samples over a time window.</a:t>
            </a:r>
          </a:p>
          <a:p>
            <a:pPr lvl="1"/>
            <a:r>
              <a:rPr lang="en-US" dirty="0"/>
              <a:t>Example:</a:t>
            </a:r>
          </a:p>
          <a:p>
            <a:pPr lvl="1"/>
            <a:r>
              <a:rPr lang="en-US" dirty="0" err="1"/>
              <a:t>http_requests_total</a:t>
            </a:r>
            <a:r>
              <a:rPr lang="en-US" dirty="0"/>
              <a:t>[5m]</a:t>
            </a:r>
          </a:p>
          <a:p>
            <a:endParaRPr lang="en-IN" dirty="0"/>
          </a:p>
        </p:txBody>
      </p:sp>
      <p:sp>
        <p:nvSpPr>
          <p:cNvPr id="3" name="Title 2">
            <a:extLst>
              <a:ext uri="{FF2B5EF4-FFF2-40B4-BE49-F238E27FC236}">
                <a16:creationId xmlns:a16="http://schemas.microsoft.com/office/drawing/2014/main" id="{A640F363-CA13-9AE4-E471-5DBD5F0B751B}"/>
              </a:ext>
            </a:extLst>
          </p:cNvPr>
          <p:cNvSpPr>
            <a:spLocks noGrp="1"/>
          </p:cNvSpPr>
          <p:nvPr>
            <p:ph type="title"/>
          </p:nvPr>
        </p:nvSpPr>
        <p:spPr/>
        <p:txBody>
          <a:bodyPr/>
          <a:lstStyle/>
          <a:p>
            <a:r>
              <a:rPr lang="en-IN" dirty="0"/>
              <a:t>Expression types in </a:t>
            </a:r>
            <a:r>
              <a:rPr lang="en-IN" dirty="0" err="1"/>
              <a:t>PromQL</a:t>
            </a:r>
            <a:endParaRPr lang="en-IN" dirty="0"/>
          </a:p>
        </p:txBody>
      </p:sp>
    </p:spTree>
    <p:extLst>
      <p:ext uri="{BB962C8B-B14F-4D97-AF65-F5344CB8AC3E}">
        <p14:creationId xmlns:p14="http://schemas.microsoft.com/office/powerpoint/2010/main" val="3599333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90320-6F73-92CB-0BD6-1055A7A76D6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B0F6572-10F8-E71B-0487-B5C7B5B127C6}"/>
              </a:ext>
            </a:extLst>
          </p:cNvPr>
          <p:cNvSpPr>
            <a:spLocks noGrp="1"/>
          </p:cNvSpPr>
          <p:nvPr>
            <p:ph sz="quarter" idx="12"/>
          </p:nvPr>
        </p:nvSpPr>
        <p:spPr/>
        <p:txBody>
          <a:bodyPr>
            <a:normAutofit/>
          </a:bodyPr>
          <a:lstStyle/>
          <a:p>
            <a:r>
              <a:rPr lang="en-US" b="1" dirty="0"/>
              <a:t>Scalar</a:t>
            </a:r>
            <a:endParaRPr lang="en-US" dirty="0"/>
          </a:p>
          <a:p>
            <a:pPr lvl="1"/>
            <a:r>
              <a:rPr lang="en-US" dirty="0"/>
              <a:t>Single floating-point value (e.g., 2, 0.95).</a:t>
            </a:r>
          </a:p>
          <a:p>
            <a:r>
              <a:rPr lang="en-US" b="1" dirty="0"/>
              <a:t>String</a:t>
            </a:r>
            <a:endParaRPr lang="en-US" dirty="0"/>
          </a:p>
          <a:p>
            <a:pPr lvl="1"/>
            <a:r>
              <a:rPr lang="en-US" dirty="0"/>
              <a:t>Rarely used, just literal strings.</a:t>
            </a:r>
          </a:p>
          <a:p>
            <a:endParaRPr lang="en-IN" dirty="0"/>
          </a:p>
        </p:txBody>
      </p:sp>
      <p:sp>
        <p:nvSpPr>
          <p:cNvPr id="3" name="Title 2">
            <a:extLst>
              <a:ext uri="{FF2B5EF4-FFF2-40B4-BE49-F238E27FC236}">
                <a16:creationId xmlns:a16="http://schemas.microsoft.com/office/drawing/2014/main" id="{5012A555-569C-F19A-86B8-358CAD4CF6D0}"/>
              </a:ext>
            </a:extLst>
          </p:cNvPr>
          <p:cNvSpPr>
            <a:spLocks noGrp="1"/>
          </p:cNvSpPr>
          <p:nvPr>
            <p:ph type="title"/>
          </p:nvPr>
        </p:nvSpPr>
        <p:spPr/>
        <p:txBody>
          <a:bodyPr/>
          <a:lstStyle/>
          <a:p>
            <a:r>
              <a:rPr lang="en-IN" dirty="0"/>
              <a:t>Expression types in </a:t>
            </a:r>
            <a:r>
              <a:rPr lang="en-IN" dirty="0" err="1"/>
              <a:t>PromQL</a:t>
            </a:r>
            <a:endParaRPr lang="en-IN" dirty="0"/>
          </a:p>
        </p:txBody>
      </p:sp>
    </p:spTree>
    <p:extLst>
      <p:ext uri="{BB962C8B-B14F-4D97-AF65-F5344CB8AC3E}">
        <p14:creationId xmlns:p14="http://schemas.microsoft.com/office/powerpoint/2010/main" val="42011169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C6715F-8220-1C31-6CC6-52A2CF093E4B}"/>
              </a:ext>
            </a:extLst>
          </p:cNvPr>
          <p:cNvSpPr>
            <a:spLocks noGrp="1"/>
          </p:cNvSpPr>
          <p:nvPr>
            <p:ph sz="quarter" idx="12"/>
          </p:nvPr>
        </p:nvSpPr>
        <p:spPr/>
        <p:txBody>
          <a:bodyPr/>
          <a:lstStyle/>
          <a:p>
            <a:r>
              <a:rPr lang="en-IN" b="1" dirty="0"/>
              <a:t>4.1 Instant vector selector</a:t>
            </a:r>
          </a:p>
          <a:p>
            <a:r>
              <a:rPr lang="en-IN" dirty="0" err="1"/>
              <a:t>metric_name</a:t>
            </a:r>
            <a:r>
              <a:rPr lang="en-IN" dirty="0"/>
              <a:t>{label1="x", label2=~"y.*"}</a:t>
            </a:r>
          </a:p>
          <a:p>
            <a:r>
              <a:rPr lang="en-IN" dirty="0"/>
              <a:t>Filters which series to include.</a:t>
            </a:r>
          </a:p>
          <a:p>
            <a:r>
              <a:rPr lang="en-IN" dirty="0"/>
              <a:t>Returns </a:t>
            </a:r>
            <a:r>
              <a:rPr lang="en-IN" b="1" dirty="0"/>
              <a:t>latest sample</a:t>
            </a:r>
            <a:r>
              <a:rPr lang="en-IN" dirty="0"/>
              <a:t> within lookback-delta (default 5m).</a:t>
            </a:r>
          </a:p>
          <a:p>
            <a:r>
              <a:rPr lang="en-IN" b="1" dirty="0"/>
              <a:t>4.2 Range vector selector</a:t>
            </a:r>
          </a:p>
          <a:p>
            <a:r>
              <a:rPr lang="en-IN" dirty="0" err="1"/>
              <a:t>metric_name</a:t>
            </a:r>
            <a:r>
              <a:rPr lang="en-IN" dirty="0"/>
              <a:t>{label="foo"}[10m]</a:t>
            </a:r>
          </a:p>
          <a:p>
            <a:r>
              <a:rPr lang="en-IN" dirty="0"/>
              <a:t>Returns a </a:t>
            </a:r>
            <a:r>
              <a:rPr lang="en-IN" i="1" dirty="0"/>
              <a:t>window of samples</a:t>
            </a:r>
            <a:r>
              <a:rPr lang="en-IN" dirty="0"/>
              <a:t> for each matching series.</a:t>
            </a:r>
          </a:p>
          <a:p>
            <a:endParaRPr lang="en-IN" dirty="0"/>
          </a:p>
        </p:txBody>
      </p:sp>
      <p:sp>
        <p:nvSpPr>
          <p:cNvPr id="3" name="Title 2">
            <a:extLst>
              <a:ext uri="{FF2B5EF4-FFF2-40B4-BE49-F238E27FC236}">
                <a16:creationId xmlns:a16="http://schemas.microsoft.com/office/drawing/2014/main" id="{4BD2653E-C32D-DD14-E544-FBF6254BF6D9}"/>
              </a:ext>
            </a:extLst>
          </p:cNvPr>
          <p:cNvSpPr>
            <a:spLocks noGrp="1"/>
          </p:cNvSpPr>
          <p:nvPr>
            <p:ph type="title"/>
          </p:nvPr>
        </p:nvSpPr>
        <p:spPr/>
        <p:txBody>
          <a:bodyPr/>
          <a:lstStyle/>
          <a:p>
            <a:r>
              <a:rPr lang="en-IN" dirty="0"/>
              <a:t>4. Selectors (theory)</a:t>
            </a:r>
          </a:p>
        </p:txBody>
      </p:sp>
    </p:spTree>
    <p:extLst>
      <p:ext uri="{BB962C8B-B14F-4D97-AF65-F5344CB8AC3E}">
        <p14:creationId xmlns:p14="http://schemas.microsoft.com/office/powerpoint/2010/main" val="116763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C8674395-A806-9847-D2F5-6AEDC2673ED2}"/>
              </a:ext>
            </a:extLst>
          </p:cNvPr>
          <p:cNvPicPr>
            <a:picLocks noChangeAspect="1"/>
          </p:cNvPicPr>
          <p:nvPr/>
        </p:nvPicPr>
        <p:blipFill>
          <a:blip r:embed="rId2"/>
          <a:stretch>
            <a:fillRect/>
          </a:stretch>
        </p:blipFill>
        <p:spPr>
          <a:xfrm>
            <a:off x="461035" y="1371600"/>
            <a:ext cx="8454365" cy="5105400"/>
          </a:xfrm>
          <a:prstGeom prst="rect">
            <a:avLst/>
          </a:prstGeom>
        </p:spPr>
      </p:pic>
    </p:spTree>
    <p:extLst>
      <p:ext uri="{BB962C8B-B14F-4D97-AF65-F5344CB8AC3E}">
        <p14:creationId xmlns:p14="http://schemas.microsoft.com/office/powerpoint/2010/main" val="30844923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4FE79-C2F6-89E9-381D-67E63AC694D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EAED5C-4DE7-74DE-AD4D-4E92BC082DD4}"/>
              </a:ext>
            </a:extLst>
          </p:cNvPr>
          <p:cNvSpPr>
            <a:spLocks noGrp="1"/>
          </p:cNvSpPr>
          <p:nvPr>
            <p:ph sz="quarter" idx="12"/>
          </p:nvPr>
        </p:nvSpPr>
        <p:spPr/>
        <p:txBody>
          <a:bodyPr/>
          <a:lstStyle/>
          <a:p>
            <a:r>
              <a:rPr lang="en-US" b="1" dirty="0"/>
              <a:t>4.3 Offset</a:t>
            </a:r>
          </a:p>
          <a:p>
            <a:r>
              <a:rPr lang="en-US" dirty="0"/>
              <a:t>rate(</a:t>
            </a:r>
            <a:r>
              <a:rPr lang="en-US" dirty="0" err="1"/>
              <a:t>http_requests_total</a:t>
            </a:r>
            <a:r>
              <a:rPr lang="en-US" dirty="0"/>
              <a:t>[5m] offset 1h)</a:t>
            </a:r>
          </a:p>
          <a:p>
            <a:r>
              <a:rPr lang="en-US" dirty="0"/>
              <a:t>Shifts the evaluation window into the past (good for comparisons).</a:t>
            </a:r>
          </a:p>
          <a:p>
            <a:r>
              <a:rPr lang="en-US" b="1" dirty="0"/>
              <a:t>4.4 @ modifier</a:t>
            </a:r>
          </a:p>
          <a:p>
            <a:r>
              <a:rPr lang="en-US" dirty="0"/>
              <a:t>up @ 1695800000</a:t>
            </a:r>
          </a:p>
          <a:p>
            <a:r>
              <a:rPr lang="en-US" dirty="0"/>
              <a:t>Evaluate at a specific timestamp (useful for debugging historical events).</a:t>
            </a:r>
          </a:p>
          <a:p>
            <a:endParaRPr lang="en-IN" dirty="0"/>
          </a:p>
        </p:txBody>
      </p:sp>
      <p:sp>
        <p:nvSpPr>
          <p:cNvPr id="3" name="Title 2">
            <a:extLst>
              <a:ext uri="{FF2B5EF4-FFF2-40B4-BE49-F238E27FC236}">
                <a16:creationId xmlns:a16="http://schemas.microsoft.com/office/drawing/2014/main" id="{10C8AE61-C4C5-0942-CFB4-DD0FE89D2E52}"/>
              </a:ext>
            </a:extLst>
          </p:cNvPr>
          <p:cNvSpPr>
            <a:spLocks noGrp="1"/>
          </p:cNvSpPr>
          <p:nvPr>
            <p:ph type="title"/>
          </p:nvPr>
        </p:nvSpPr>
        <p:spPr/>
        <p:txBody>
          <a:bodyPr/>
          <a:lstStyle/>
          <a:p>
            <a:r>
              <a:rPr lang="en-IN" dirty="0"/>
              <a:t>4. Selectors (theory)</a:t>
            </a:r>
          </a:p>
        </p:txBody>
      </p:sp>
    </p:spTree>
    <p:extLst>
      <p:ext uri="{BB962C8B-B14F-4D97-AF65-F5344CB8AC3E}">
        <p14:creationId xmlns:p14="http://schemas.microsoft.com/office/powerpoint/2010/main" val="3246322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6CDE3-0934-30AE-2BD2-9F153292E9B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065D4-85D3-580B-4A43-2F4F29D14196}"/>
              </a:ext>
            </a:extLst>
          </p:cNvPr>
          <p:cNvSpPr>
            <a:spLocks noGrp="1"/>
          </p:cNvSpPr>
          <p:nvPr>
            <p:ph sz="quarter" idx="12"/>
          </p:nvPr>
        </p:nvSpPr>
        <p:spPr/>
        <p:txBody>
          <a:bodyPr/>
          <a:lstStyle/>
          <a:p>
            <a:r>
              <a:rPr lang="en-US" b="1" dirty="0"/>
              <a:t>4.3 Offset</a:t>
            </a:r>
          </a:p>
          <a:p>
            <a:r>
              <a:rPr lang="en-US" dirty="0"/>
              <a:t>rate(</a:t>
            </a:r>
            <a:r>
              <a:rPr lang="en-US" dirty="0" err="1"/>
              <a:t>http_requests_total</a:t>
            </a:r>
            <a:r>
              <a:rPr lang="en-US" dirty="0"/>
              <a:t>[5m] offset 1h)</a:t>
            </a:r>
          </a:p>
          <a:p>
            <a:r>
              <a:rPr lang="en-US" dirty="0"/>
              <a:t>Shifts the evaluation window into the past (good for comparisons).</a:t>
            </a:r>
          </a:p>
          <a:p>
            <a:r>
              <a:rPr lang="en-US" b="1" dirty="0"/>
              <a:t>4.4 @ modifier</a:t>
            </a:r>
          </a:p>
          <a:p>
            <a:r>
              <a:rPr lang="en-US" dirty="0"/>
              <a:t>up @ 1695800000</a:t>
            </a:r>
          </a:p>
          <a:p>
            <a:r>
              <a:rPr lang="en-US" dirty="0"/>
              <a:t>Evaluate at a specific timestamp (useful for debugging historical events).</a:t>
            </a:r>
          </a:p>
          <a:p>
            <a:endParaRPr lang="en-IN" dirty="0"/>
          </a:p>
        </p:txBody>
      </p:sp>
      <p:sp>
        <p:nvSpPr>
          <p:cNvPr id="3" name="Title 2">
            <a:extLst>
              <a:ext uri="{FF2B5EF4-FFF2-40B4-BE49-F238E27FC236}">
                <a16:creationId xmlns:a16="http://schemas.microsoft.com/office/drawing/2014/main" id="{6BB04627-C6A6-38B6-A714-FB40133D86F7}"/>
              </a:ext>
            </a:extLst>
          </p:cNvPr>
          <p:cNvSpPr>
            <a:spLocks noGrp="1"/>
          </p:cNvSpPr>
          <p:nvPr>
            <p:ph type="title"/>
          </p:nvPr>
        </p:nvSpPr>
        <p:spPr/>
        <p:txBody>
          <a:bodyPr/>
          <a:lstStyle/>
          <a:p>
            <a:r>
              <a:rPr lang="en-IN" dirty="0"/>
              <a:t>4. Selectors (theory)</a:t>
            </a:r>
          </a:p>
        </p:txBody>
      </p:sp>
    </p:spTree>
    <p:extLst>
      <p:ext uri="{BB962C8B-B14F-4D97-AF65-F5344CB8AC3E}">
        <p14:creationId xmlns:p14="http://schemas.microsoft.com/office/powerpoint/2010/main" val="28479124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97B6E-A1D9-8DFB-344D-AF9871284BF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B6907D-00F9-0E81-091F-0A2F4A263231}"/>
              </a:ext>
            </a:extLst>
          </p:cNvPr>
          <p:cNvSpPr>
            <a:spLocks noGrp="1"/>
          </p:cNvSpPr>
          <p:nvPr>
            <p:ph sz="quarter" idx="12"/>
          </p:nvPr>
        </p:nvSpPr>
        <p:spPr/>
        <p:txBody>
          <a:bodyPr/>
          <a:lstStyle/>
          <a:p>
            <a:r>
              <a:rPr lang="en-US" b="1" dirty="0"/>
              <a:t>Arithmetic</a:t>
            </a:r>
            <a:r>
              <a:rPr lang="en-US" dirty="0"/>
              <a:t>: + - * / % ^</a:t>
            </a:r>
          </a:p>
          <a:p>
            <a:r>
              <a:rPr lang="en-US" b="1" dirty="0"/>
              <a:t>Comparisons</a:t>
            </a:r>
            <a:r>
              <a:rPr lang="en-US" dirty="0"/>
              <a:t>: == != &gt; &lt; &gt;= &lt;=</a:t>
            </a:r>
          </a:p>
          <a:p>
            <a:pPr lvl="1"/>
            <a:r>
              <a:rPr lang="en-US" dirty="0"/>
              <a:t>With bool modifier, return 1/0 instead of filtering.</a:t>
            </a:r>
          </a:p>
          <a:p>
            <a:r>
              <a:rPr lang="en-US" b="1" dirty="0"/>
              <a:t>Logical/set</a:t>
            </a:r>
            <a:r>
              <a:rPr lang="en-US" dirty="0"/>
              <a:t>: and, or, unless</a:t>
            </a:r>
          </a:p>
          <a:p>
            <a:r>
              <a:rPr lang="en-US" b="1" dirty="0"/>
              <a:t>Important</a:t>
            </a:r>
            <a:r>
              <a:rPr lang="en-US" dirty="0"/>
              <a:t>: </a:t>
            </a:r>
            <a:r>
              <a:rPr lang="en-US" dirty="0" err="1"/>
              <a:t>PromQL</a:t>
            </a:r>
            <a:r>
              <a:rPr lang="en-US" dirty="0"/>
              <a:t> operators are defined </a:t>
            </a:r>
            <a:r>
              <a:rPr lang="en-US" b="1" dirty="0"/>
              <a:t>element-wise across series</a:t>
            </a:r>
            <a:r>
              <a:rPr lang="en-US" dirty="0"/>
              <a:t>, requiring label matching rules.</a:t>
            </a:r>
          </a:p>
          <a:p>
            <a:endParaRPr lang="en-IN" dirty="0"/>
          </a:p>
        </p:txBody>
      </p:sp>
      <p:sp>
        <p:nvSpPr>
          <p:cNvPr id="3" name="Title 2">
            <a:extLst>
              <a:ext uri="{FF2B5EF4-FFF2-40B4-BE49-F238E27FC236}">
                <a16:creationId xmlns:a16="http://schemas.microsoft.com/office/drawing/2014/main" id="{601AE320-E8B1-F420-2510-F800C9637F3F}"/>
              </a:ext>
            </a:extLst>
          </p:cNvPr>
          <p:cNvSpPr>
            <a:spLocks noGrp="1"/>
          </p:cNvSpPr>
          <p:nvPr>
            <p:ph type="title"/>
          </p:nvPr>
        </p:nvSpPr>
        <p:spPr/>
        <p:txBody>
          <a:bodyPr/>
          <a:lstStyle/>
          <a:p>
            <a:r>
              <a:rPr lang="en-IN" dirty="0"/>
              <a:t>5. Operators (semantics)</a:t>
            </a:r>
          </a:p>
        </p:txBody>
      </p:sp>
    </p:spTree>
    <p:extLst>
      <p:ext uri="{BB962C8B-B14F-4D97-AF65-F5344CB8AC3E}">
        <p14:creationId xmlns:p14="http://schemas.microsoft.com/office/powerpoint/2010/main" val="32051654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FEEB8-3BBF-2078-5FD5-DA16F66E0AF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EDAFA-F287-B1C3-E8C6-BD20E2F49832}"/>
              </a:ext>
            </a:extLst>
          </p:cNvPr>
          <p:cNvSpPr>
            <a:spLocks noGrp="1"/>
          </p:cNvSpPr>
          <p:nvPr>
            <p:ph sz="quarter" idx="12"/>
          </p:nvPr>
        </p:nvSpPr>
        <p:spPr/>
        <p:txBody>
          <a:bodyPr>
            <a:normAutofit/>
          </a:bodyPr>
          <a:lstStyle/>
          <a:p>
            <a:r>
              <a:rPr lang="en-US" dirty="0"/>
              <a:t>When you apply binary operators between two vectors:</a:t>
            </a:r>
          </a:p>
          <a:p>
            <a:r>
              <a:rPr lang="en-US" dirty="0"/>
              <a:t>Series are matched by their labels.</a:t>
            </a:r>
          </a:p>
          <a:p>
            <a:r>
              <a:rPr lang="en-US" dirty="0"/>
              <a:t>You can control matching with:</a:t>
            </a:r>
          </a:p>
          <a:p>
            <a:pPr lvl="1"/>
            <a:r>
              <a:rPr lang="en-US" dirty="0"/>
              <a:t>on (label1, label2) → only match on specific labels.</a:t>
            </a:r>
          </a:p>
          <a:p>
            <a:pPr lvl="1"/>
            <a:r>
              <a:rPr lang="en-US" dirty="0"/>
              <a:t>ignoring (</a:t>
            </a:r>
            <a:r>
              <a:rPr lang="en-US" dirty="0" err="1"/>
              <a:t>labelX</a:t>
            </a:r>
            <a:r>
              <a:rPr lang="en-US" dirty="0"/>
              <a:t>) → ignore those labels in matching.</a:t>
            </a:r>
          </a:p>
          <a:p>
            <a:pPr lvl="1"/>
            <a:r>
              <a:rPr lang="en-US" dirty="0" err="1"/>
              <a:t>group_left</a:t>
            </a:r>
            <a:r>
              <a:rPr lang="en-US" dirty="0"/>
              <a:t>(...) or </a:t>
            </a:r>
            <a:r>
              <a:rPr lang="en-US" dirty="0" err="1"/>
              <a:t>group_right</a:t>
            </a:r>
            <a:r>
              <a:rPr lang="en-US" dirty="0"/>
              <a:t>(...) → allow 1:N matches and propagate labels.</a:t>
            </a:r>
          </a:p>
          <a:p>
            <a:r>
              <a:rPr lang="en-US" dirty="0"/>
              <a:t>This is how </a:t>
            </a:r>
            <a:r>
              <a:rPr lang="en-US" dirty="0" err="1"/>
              <a:t>PromQL</a:t>
            </a:r>
            <a:r>
              <a:rPr lang="en-US" dirty="0"/>
              <a:t> achieves </a:t>
            </a:r>
            <a:r>
              <a:rPr lang="en-US" b="1" dirty="0"/>
              <a:t>joins</a:t>
            </a:r>
            <a:r>
              <a:rPr lang="en-US" dirty="0"/>
              <a:t> without being a relational DB.</a:t>
            </a:r>
          </a:p>
          <a:p>
            <a:endParaRPr lang="en-IN" dirty="0"/>
          </a:p>
        </p:txBody>
      </p:sp>
      <p:sp>
        <p:nvSpPr>
          <p:cNvPr id="3" name="Title 2">
            <a:extLst>
              <a:ext uri="{FF2B5EF4-FFF2-40B4-BE49-F238E27FC236}">
                <a16:creationId xmlns:a16="http://schemas.microsoft.com/office/drawing/2014/main" id="{74142337-0306-7364-BBAA-45ACE23C3356}"/>
              </a:ext>
            </a:extLst>
          </p:cNvPr>
          <p:cNvSpPr>
            <a:spLocks noGrp="1"/>
          </p:cNvSpPr>
          <p:nvPr>
            <p:ph type="title"/>
          </p:nvPr>
        </p:nvSpPr>
        <p:spPr/>
        <p:txBody>
          <a:bodyPr/>
          <a:lstStyle/>
          <a:p>
            <a:r>
              <a:rPr lang="en-US" dirty="0"/>
              <a:t>6. Vector matching theory</a:t>
            </a:r>
          </a:p>
        </p:txBody>
      </p:sp>
    </p:spTree>
    <p:extLst>
      <p:ext uri="{BB962C8B-B14F-4D97-AF65-F5344CB8AC3E}">
        <p14:creationId xmlns:p14="http://schemas.microsoft.com/office/powerpoint/2010/main" val="9213515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580AE-50A8-5049-A274-7D8116587F4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360430-7200-D76A-E20D-D5C3E76E63EB}"/>
              </a:ext>
            </a:extLst>
          </p:cNvPr>
          <p:cNvSpPr>
            <a:spLocks noGrp="1"/>
          </p:cNvSpPr>
          <p:nvPr>
            <p:ph sz="quarter" idx="12"/>
          </p:nvPr>
        </p:nvSpPr>
        <p:spPr/>
        <p:txBody>
          <a:bodyPr>
            <a:normAutofit fontScale="92500" lnSpcReduction="20000"/>
          </a:bodyPr>
          <a:lstStyle/>
          <a:p>
            <a:r>
              <a:rPr lang="en-IN" dirty="0" err="1"/>
              <a:t>PromQL</a:t>
            </a:r>
            <a:r>
              <a:rPr lang="en-IN" dirty="0"/>
              <a:t> functions transform vectors:</a:t>
            </a:r>
          </a:p>
          <a:p>
            <a:r>
              <a:rPr lang="en-IN" b="1" dirty="0"/>
              <a:t>Counter functions</a:t>
            </a:r>
            <a:endParaRPr lang="en-IN" dirty="0"/>
          </a:p>
          <a:p>
            <a:pPr lvl="1"/>
            <a:r>
              <a:rPr lang="en-IN" dirty="0"/>
              <a:t>rate(), irate(), increase() → apply to </a:t>
            </a:r>
            <a:r>
              <a:rPr lang="en-IN" i="1" dirty="0"/>
              <a:t>range vectors of counters</a:t>
            </a:r>
            <a:r>
              <a:rPr lang="en-IN" dirty="0"/>
              <a:t>.</a:t>
            </a:r>
          </a:p>
          <a:p>
            <a:r>
              <a:rPr lang="en-IN" b="1" dirty="0"/>
              <a:t>Gauge functions</a:t>
            </a:r>
            <a:endParaRPr lang="en-IN" dirty="0"/>
          </a:p>
          <a:p>
            <a:pPr lvl="1"/>
            <a:r>
              <a:rPr lang="en-IN" dirty="0" err="1"/>
              <a:t>avg_over_time</a:t>
            </a:r>
            <a:r>
              <a:rPr lang="en-IN" dirty="0"/>
              <a:t>, </a:t>
            </a:r>
            <a:r>
              <a:rPr lang="en-IN" dirty="0" err="1"/>
              <a:t>max_over_time</a:t>
            </a:r>
            <a:r>
              <a:rPr lang="en-IN" dirty="0"/>
              <a:t>, </a:t>
            </a:r>
            <a:r>
              <a:rPr lang="en-IN" dirty="0" err="1"/>
              <a:t>min_over_time</a:t>
            </a:r>
            <a:r>
              <a:rPr lang="en-IN" dirty="0"/>
              <a:t>, </a:t>
            </a:r>
            <a:r>
              <a:rPr lang="en-IN" dirty="0" err="1"/>
              <a:t>quantile_over_time</a:t>
            </a:r>
            <a:r>
              <a:rPr lang="en-IN" dirty="0"/>
              <a:t>.</a:t>
            </a:r>
          </a:p>
          <a:p>
            <a:r>
              <a:rPr lang="en-IN" b="1" dirty="0"/>
              <a:t>Statistical</a:t>
            </a:r>
            <a:endParaRPr lang="en-IN" dirty="0"/>
          </a:p>
          <a:p>
            <a:pPr lvl="1"/>
            <a:r>
              <a:rPr lang="en-IN" dirty="0" err="1"/>
              <a:t>stddev_over_time</a:t>
            </a:r>
            <a:r>
              <a:rPr lang="en-IN" dirty="0"/>
              <a:t>, </a:t>
            </a:r>
            <a:r>
              <a:rPr lang="en-IN" dirty="0" err="1"/>
              <a:t>stdvar_over_time</a:t>
            </a:r>
            <a:r>
              <a:rPr lang="en-IN" dirty="0"/>
              <a:t>, </a:t>
            </a:r>
            <a:r>
              <a:rPr lang="en-IN" dirty="0" err="1"/>
              <a:t>predict_linear</a:t>
            </a:r>
            <a:r>
              <a:rPr lang="en-IN" dirty="0"/>
              <a:t>, </a:t>
            </a:r>
            <a:r>
              <a:rPr lang="en-IN" dirty="0" err="1"/>
              <a:t>holt_winters</a:t>
            </a:r>
            <a:r>
              <a:rPr lang="en-IN" dirty="0"/>
              <a:t>.</a:t>
            </a:r>
          </a:p>
          <a:p>
            <a:r>
              <a:rPr lang="en-IN" b="1" dirty="0"/>
              <a:t>Label manipulation</a:t>
            </a:r>
            <a:endParaRPr lang="en-IN" dirty="0"/>
          </a:p>
          <a:p>
            <a:pPr lvl="1"/>
            <a:r>
              <a:rPr lang="en-IN" dirty="0" err="1"/>
              <a:t>label_replace</a:t>
            </a:r>
            <a:r>
              <a:rPr lang="en-IN" dirty="0"/>
              <a:t>, </a:t>
            </a:r>
            <a:r>
              <a:rPr lang="en-IN" dirty="0" err="1"/>
              <a:t>label_join</a:t>
            </a:r>
            <a:r>
              <a:rPr lang="en-IN" dirty="0"/>
              <a:t>.</a:t>
            </a:r>
          </a:p>
          <a:p>
            <a:r>
              <a:rPr lang="en-IN" b="1" dirty="0"/>
              <a:t>Math</a:t>
            </a:r>
            <a:endParaRPr lang="en-IN" dirty="0"/>
          </a:p>
          <a:p>
            <a:pPr lvl="1"/>
            <a:r>
              <a:rPr lang="en-IN" dirty="0" err="1"/>
              <a:t>deriv</a:t>
            </a:r>
            <a:r>
              <a:rPr lang="en-IN" dirty="0"/>
              <a:t>, </a:t>
            </a:r>
            <a:r>
              <a:rPr lang="en-IN" dirty="0" err="1"/>
              <a:t>idelta</a:t>
            </a:r>
            <a:r>
              <a:rPr lang="en-IN" dirty="0"/>
              <a:t>.</a:t>
            </a:r>
          </a:p>
          <a:p>
            <a:endParaRPr lang="en-IN" dirty="0"/>
          </a:p>
        </p:txBody>
      </p:sp>
      <p:sp>
        <p:nvSpPr>
          <p:cNvPr id="3" name="Title 2">
            <a:extLst>
              <a:ext uri="{FF2B5EF4-FFF2-40B4-BE49-F238E27FC236}">
                <a16:creationId xmlns:a16="http://schemas.microsoft.com/office/drawing/2014/main" id="{842F8688-5555-48A7-C1EF-89E73F37F44A}"/>
              </a:ext>
            </a:extLst>
          </p:cNvPr>
          <p:cNvSpPr>
            <a:spLocks noGrp="1"/>
          </p:cNvSpPr>
          <p:nvPr>
            <p:ph type="title"/>
          </p:nvPr>
        </p:nvSpPr>
        <p:spPr/>
        <p:txBody>
          <a:bodyPr/>
          <a:lstStyle/>
          <a:p>
            <a:r>
              <a:rPr lang="en-IN" dirty="0"/>
              <a:t>7. Functions (categories)</a:t>
            </a:r>
          </a:p>
        </p:txBody>
      </p:sp>
    </p:spTree>
    <p:extLst>
      <p:ext uri="{BB962C8B-B14F-4D97-AF65-F5344CB8AC3E}">
        <p14:creationId xmlns:p14="http://schemas.microsoft.com/office/powerpoint/2010/main" val="7727283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0F1A1-2D53-C34D-1A9E-AD0C24BEAF8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2A1DF6-FF60-A5BF-1343-50D7EE42C732}"/>
              </a:ext>
            </a:extLst>
          </p:cNvPr>
          <p:cNvSpPr>
            <a:spLocks noGrp="1"/>
          </p:cNvSpPr>
          <p:nvPr>
            <p:ph sz="quarter" idx="12"/>
          </p:nvPr>
        </p:nvSpPr>
        <p:spPr/>
        <p:txBody>
          <a:bodyPr>
            <a:normAutofit/>
          </a:bodyPr>
          <a:lstStyle/>
          <a:p>
            <a:r>
              <a:rPr lang="en-IN" dirty="0"/>
              <a:t>Aggregators reduce across labels:</a:t>
            </a:r>
          </a:p>
          <a:p>
            <a:r>
              <a:rPr lang="en-IN" dirty="0"/>
              <a:t>sum, </a:t>
            </a:r>
            <a:r>
              <a:rPr lang="en-IN" dirty="0" err="1"/>
              <a:t>avg</a:t>
            </a:r>
            <a:r>
              <a:rPr lang="en-IN" dirty="0"/>
              <a:t>, count, min, max, </a:t>
            </a:r>
            <a:r>
              <a:rPr lang="en-IN" dirty="0" err="1"/>
              <a:t>stddev</a:t>
            </a:r>
            <a:r>
              <a:rPr lang="en-IN" dirty="0"/>
              <a:t>, quantile.</a:t>
            </a:r>
          </a:p>
          <a:p>
            <a:r>
              <a:rPr lang="en-IN" dirty="0"/>
              <a:t>Two modes:</a:t>
            </a:r>
          </a:p>
          <a:p>
            <a:r>
              <a:rPr lang="en-IN" b="1" dirty="0"/>
              <a:t>by(labels)</a:t>
            </a:r>
            <a:r>
              <a:rPr lang="en-IN" dirty="0"/>
              <a:t> → group only on those labels (everything else dropped).</a:t>
            </a:r>
          </a:p>
          <a:p>
            <a:r>
              <a:rPr lang="en-IN" b="1" dirty="0"/>
              <a:t>without(labels)</a:t>
            </a:r>
            <a:r>
              <a:rPr lang="en-IN" dirty="0"/>
              <a:t> → drop those labels, keep rest.</a:t>
            </a:r>
          </a:p>
          <a:p>
            <a:endParaRPr lang="en-IN" dirty="0"/>
          </a:p>
        </p:txBody>
      </p:sp>
      <p:sp>
        <p:nvSpPr>
          <p:cNvPr id="3" name="Title 2">
            <a:extLst>
              <a:ext uri="{FF2B5EF4-FFF2-40B4-BE49-F238E27FC236}">
                <a16:creationId xmlns:a16="http://schemas.microsoft.com/office/drawing/2014/main" id="{85D4ACE1-BE2E-5CFD-7866-FE659D7C5FB9}"/>
              </a:ext>
            </a:extLst>
          </p:cNvPr>
          <p:cNvSpPr>
            <a:spLocks noGrp="1"/>
          </p:cNvSpPr>
          <p:nvPr>
            <p:ph type="title"/>
          </p:nvPr>
        </p:nvSpPr>
        <p:spPr/>
        <p:txBody>
          <a:bodyPr/>
          <a:lstStyle/>
          <a:p>
            <a:r>
              <a:rPr lang="en-IN" dirty="0"/>
              <a:t>8. Aggregation theory</a:t>
            </a:r>
          </a:p>
        </p:txBody>
      </p:sp>
    </p:spTree>
    <p:extLst>
      <p:ext uri="{BB962C8B-B14F-4D97-AF65-F5344CB8AC3E}">
        <p14:creationId xmlns:p14="http://schemas.microsoft.com/office/powerpoint/2010/main" val="29454149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56932-82BA-184C-3AC1-C9BA2A4FF21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A956D-B3AA-0E16-9EFA-BF0BFE50EB1A}"/>
              </a:ext>
            </a:extLst>
          </p:cNvPr>
          <p:cNvSpPr>
            <a:spLocks noGrp="1"/>
          </p:cNvSpPr>
          <p:nvPr>
            <p:ph sz="quarter" idx="12"/>
          </p:nvPr>
        </p:nvSpPr>
        <p:spPr/>
        <p:txBody>
          <a:bodyPr>
            <a:normAutofit/>
          </a:bodyPr>
          <a:lstStyle/>
          <a:p>
            <a:r>
              <a:rPr lang="en-US" dirty="0"/>
              <a:t>Let you run a query </a:t>
            </a:r>
            <a:r>
              <a:rPr lang="en-US" b="1" dirty="0"/>
              <a:t>over time</a:t>
            </a:r>
            <a:r>
              <a:rPr lang="en-US" dirty="0"/>
              <a:t>, then re-run another function.</a:t>
            </a:r>
          </a:p>
          <a:p>
            <a:r>
              <a:rPr lang="en-US" dirty="0"/>
              <a:t>Syntax:</a:t>
            </a:r>
          </a:p>
          <a:p>
            <a:r>
              <a:rPr lang="en-US" dirty="0"/>
              <a:t>expr[</a:t>
            </a:r>
            <a:r>
              <a:rPr lang="en-US" dirty="0" err="1"/>
              <a:t>range:step</a:t>
            </a:r>
            <a:r>
              <a:rPr lang="en-US" dirty="0"/>
              <a:t>]</a:t>
            </a:r>
          </a:p>
          <a:p>
            <a:r>
              <a:rPr lang="en-US" dirty="0"/>
              <a:t>Example:</a:t>
            </a:r>
          </a:p>
          <a:p>
            <a:r>
              <a:rPr lang="en-US" dirty="0" err="1"/>
              <a:t>avg_over_time</a:t>
            </a:r>
            <a:r>
              <a:rPr lang="en-US" dirty="0"/>
              <a:t>(rate(</a:t>
            </a:r>
            <a:r>
              <a:rPr lang="en-US" dirty="0" err="1"/>
              <a:t>http_requests_total</a:t>
            </a:r>
            <a:r>
              <a:rPr lang="en-US" dirty="0"/>
              <a:t>[5m])[1h:5m])</a:t>
            </a:r>
          </a:p>
          <a:p>
            <a:r>
              <a:rPr lang="en-US" dirty="0"/>
              <a:t>Think: </a:t>
            </a:r>
            <a:r>
              <a:rPr lang="en-US" b="1" dirty="0"/>
              <a:t>window over a derived metric</a:t>
            </a:r>
            <a:r>
              <a:rPr lang="en-US" dirty="0"/>
              <a:t>.</a:t>
            </a:r>
          </a:p>
          <a:p>
            <a:endParaRPr lang="en-IN" dirty="0"/>
          </a:p>
        </p:txBody>
      </p:sp>
      <p:sp>
        <p:nvSpPr>
          <p:cNvPr id="3" name="Title 2">
            <a:extLst>
              <a:ext uri="{FF2B5EF4-FFF2-40B4-BE49-F238E27FC236}">
                <a16:creationId xmlns:a16="http://schemas.microsoft.com/office/drawing/2014/main" id="{77F51C2A-841E-E140-EA5B-F3C21AE1B86C}"/>
              </a:ext>
            </a:extLst>
          </p:cNvPr>
          <p:cNvSpPr>
            <a:spLocks noGrp="1"/>
          </p:cNvSpPr>
          <p:nvPr>
            <p:ph type="title"/>
          </p:nvPr>
        </p:nvSpPr>
        <p:spPr/>
        <p:txBody>
          <a:bodyPr/>
          <a:lstStyle/>
          <a:p>
            <a:r>
              <a:rPr lang="en-US" dirty="0"/>
              <a:t>9. Subqueries theory</a:t>
            </a:r>
          </a:p>
        </p:txBody>
      </p:sp>
    </p:spTree>
    <p:extLst>
      <p:ext uri="{BB962C8B-B14F-4D97-AF65-F5344CB8AC3E}">
        <p14:creationId xmlns:p14="http://schemas.microsoft.com/office/powerpoint/2010/main" val="24102708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7FA7E-2E96-EA3C-99EF-8DD24EFAC83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BF57D9-7A4F-ED9D-56BB-11348B505B64}"/>
              </a:ext>
            </a:extLst>
          </p:cNvPr>
          <p:cNvSpPr>
            <a:spLocks noGrp="1"/>
          </p:cNvSpPr>
          <p:nvPr>
            <p:ph sz="quarter" idx="12"/>
          </p:nvPr>
        </p:nvSpPr>
        <p:spPr/>
        <p:txBody>
          <a:bodyPr>
            <a:normAutofit/>
          </a:bodyPr>
          <a:lstStyle/>
          <a:p>
            <a:r>
              <a:rPr lang="en-IN" dirty="0"/>
              <a:t>Histograms in Prometheus → multiple _bucket series:</a:t>
            </a:r>
          </a:p>
          <a:p>
            <a:r>
              <a:rPr lang="en-IN" dirty="0"/>
              <a:t>Each bucket: cumulative counter of observations ≤ le.</a:t>
            </a:r>
          </a:p>
          <a:p>
            <a:r>
              <a:rPr lang="en-IN" dirty="0"/>
              <a:t>To get quantiles:</a:t>
            </a:r>
          </a:p>
          <a:p>
            <a:r>
              <a:rPr lang="en-IN" dirty="0" err="1"/>
              <a:t>histogram_quantile</a:t>
            </a:r>
            <a:r>
              <a:rPr lang="en-IN" dirty="0"/>
              <a:t>(0.95, sum by (le)(rate(</a:t>
            </a:r>
            <a:r>
              <a:rPr lang="en-IN" dirty="0" err="1"/>
              <a:t>request_duration_seconds_bucket</a:t>
            </a:r>
            <a:r>
              <a:rPr lang="en-IN" dirty="0"/>
              <a:t>[5m])))</a:t>
            </a:r>
          </a:p>
          <a:p>
            <a:r>
              <a:rPr lang="en-IN" b="1" dirty="0"/>
              <a:t>Key theory</a:t>
            </a:r>
            <a:r>
              <a:rPr lang="en-IN" dirty="0"/>
              <a:t>: must aggregate by le before applying </a:t>
            </a:r>
            <a:r>
              <a:rPr lang="en-IN" dirty="0" err="1"/>
              <a:t>histogram_quantile</a:t>
            </a:r>
            <a:r>
              <a:rPr lang="en-IN" dirty="0"/>
              <a:t>, otherwise meaningless.</a:t>
            </a:r>
          </a:p>
          <a:p>
            <a:endParaRPr lang="en-IN" dirty="0"/>
          </a:p>
        </p:txBody>
      </p:sp>
      <p:sp>
        <p:nvSpPr>
          <p:cNvPr id="3" name="Title 2">
            <a:extLst>
              <a:ext uri="{FF2B5EF4-FFF2-40B4-BE49-F238E27FC236}">
                <a16:creationId xmlns:a16="http://schemas.microsoft.com/office/drawing/2014/main" id="{1241DF75-658A-C9EE-715C-1DE80717C930}"/>
              </a:ext>
            </a:extLst>
          </p:cNvPr>
          <p:cNvSpPr>
            <a:spLocks noGrp="1"/>
          </p:cNvSpPr>
          <p:nvPr>
            <p:ph type="title"/>
          </p:nvPr>
        </p:nvSpPr>
        <p:spPr/>
        <p:txBody>
          <a:bodyPr/>
          <a:lstStyle/>
          <a:p>
            <a:r>
              <a:rPr lang="en-IN" dirty="0"/>
              <a:t>10. Histograms in </a:t>
            </a:r>
            <a:r>
              <a:rPr lang="en-IN" dirty="0" err="1"/>
              <a:t>PromQL</a:t>
            </a:r>
            <a:endParaRPr lang="en-IN" dirty="0"/>
          </a:p>
        </p:txBody>
      </p:sp>
    </p:spTree>
    <p:extLst>
      <p:ext uri="{BB962C8B-B14F-4D97-AF65-F5344CB8AC3E}">
        <p14:creationId xmlns:p14="http://schemas.microsoft.com/office/powerpoint/2010/main" val="9661623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227D8-6B2C-2703-7A87-421FFC935AA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FAA6AA-304C-DE1E-062E-54D9E957D349}"/>
              </a:ext>
            </a:extLst>
          </p:cNvPr>
          <p:cNvSpPr>
            <a:spLocks noGrp="1"/>
          </p:cNvSpPr>
          <p:nvPr>
            <p:ph sz="quarter" idx="12"/>
          </p:nvPr>
        </p:nvSpPr>
        <p:spPr/>
        <p:txBody>
          <a:bodyPr>
            <a:normAutofit/>
          </a:bodyPr>
          <a:lstStyle/>
          <a:p>
            <a:r>
              <a:rPr lang="en-US" b="1" dirty="0"/>
              <a:t>Recording rules</a:t>
            </a:r>
            <a:r>
              <a:rPr lang="en-US" dirty="0"/>
              <a:t>: precompute heavy queries (store them back as new metrics).</a:t>
            </a:r>
          </a:p>
          <a:p>
            <a:r>
              <a:rPr lang="en-US" b="1" dirty="0"/>
              <a:t>Alerting rules</a:t>
            </a:r>
            <a:r>
              <a:rPr lang="en-US" dirty="0"/>
              <a:t>: evaluate </a:t>
            </a:r>
            <a:r>
              <a:rPr lang="en-US" dirty="0" err="1"/>
              <a:t>PromQL</a:t>
            </a:r>
            <a:r>
              <a:rPr lang="en-US" dirty="0"/>
              <a:t> → send alerts when condition holds.</a:t>
            </a:r>
          </a:p>
          <a:p>
            <a:r>
              <a:rPr lang="en-US" dirty="0"/>
              <a:t>This decouples </a:t>
            </a:r>
            <a:r>
              <a:rPr lang="en-US" b="1" dirty="0"/>
              <a:t>query evaluation cost</a:t>
            </a:r>
            <a:r>
              <a:rPr lang="en-US" dirty="0"/>
              <a:t> from </a:t>
            </a:r>
            <a:r>
              <a:rPr lang="en-US" b="1" dirty="0"/>
              <a:t>dashboard latency</a:t>
            </a:r>
            <a:r>
              <a:rPr lang="en-US" dirty="0"/>
              <a:t>.</a:t>
            </a:r>
          </a:p>
          <a:p>
            <a:endParaRPr lang="en-IN" dirty="0"/>
          </a:p>
        </p:txBody>
      </p:sp>
      <p:sp>
        <p:nvSpPr>
          <p:cNvPr id="3" name="Title 2">
            <a:extLst>
              <a:ext uri="{FF2B5EF4-FFF2-40B4-BE49-F238E27FC236}">
                <a16:creationId xmlns:a16="http://schemas.microsoft.com/office/drawing/2014/main" id="{5053C92D-2594-3C00-58F0-F7D4673AF378}"/>
              </a:ext>
            </a:extLst>
          </p:cNvPr>
          <p:cNvSpPr>
            <a:spLocks noGrp="1"/>
          </p:cNvSpPr>
          <p:nvPr>
            <p:ph type="title"/>
          </p:nvPr>
        </p:nvSpPr>
        <p:spPr/>
        <p:txBody>
          <a:bodyPr/>
          <a:lstStyle/>
          <a:p>
            <a:r>
              <a:rPr lang="en-US" dirty="0"/>
              <a:t>11. Recording vs alerting rules (why they exist)</a:t>
            </a:r>
          </a:p>
        </p:txBody>
      </p:sp>
    </p:spTree>
    <p:extLst>
      <p:ext uri="{BB962C8B-B14F-4D97-AF65-F5344CB8AC3E}">
        <p14:creationId xmlns:p14="http://schemas.microsoft.com/office/powerpoint/2010/main" val="27248209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52777-31E8-B60F-94FC-E5825DE1E37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6FE37D-EA4D-EBFB-5317-AC029D78F62A}"/>
              </a:ext>
            </a:extLst>
          </p:cNvPr>
          <p:cNvSpPr>
            <a:spLocks noGrp="1"/>
          </p:cNvSpPr>
          <p:nvPr>
            <p:ph sz="quarter" idx="12"/>
          </p:nvPr>
        </p:nvSpPr>
        <p:spPr/>
        <p:txBody>
          <a:bodyPr>
            <a:normAutofit/>
          </a:bodyPr>
          <a:lstStyle/>
          <a:p>
            <a:r>
              <a:rPr lang="en-US" b="1" dirty="0"/>
              <a:t>Recording rules</a:t>
            </a:r>
            <a:r>
              <a:rPr lang="en-US" dirty="0"/>
              <a:t>: precompute heavy queries (store them back as new metrics).</a:t>
            </a:r>
          </a:p>
          <a:p>
            <a:r>
              <a:rPr lang="en-US" b="1" dirty="0"/>
              <a:t>Alerting rules</a:t>
            </a:r>
            <a:r>
              <a:rPr lang="en-US" dirty="0"/>
              <a:t>: evaluate </a:t>
            </a:r>
            <a:r>
              <a:rPr lang="en-US" dirty="0" err="1"/>
              <a:t>PromQL</a:t>
            </a:r>
            <a:r>
              <a:rPr lang="en-US" dirty="0"/>
              <a:t> → send alerts when condition holds.</a:t>
            </a:r>
          </a:p>
          <a:p>
            <a:r>
              <a:rPr lang="en-US" dirty="0"/>
              <a:t>This decouples </a:t>
            </a:r>
            <a:r>
              <a:rPr lang="en-US" b="1" dirty="0"/>
              <a:t>query evaluation cost</a:t>
            </a:r>
            <a:r>
              <a:rPr lang="en-US" dirty="0"/>
              <a:t> from </a:t>
            </a:r>
            <a:r>
              <a:rPr lang="en-US" b="1" dirty="0"/>
              <a:t>dashboard latency</a:t>
            </a:r>
            <a:r>
              <a:rPr lang="en-US" dirty="0"/>
              <a:t>.</a:t>
            </a:r>
          </a:p>
          <a:p>
            <a:endParaRPr lang="en-IN" dirty="0"/>
          </a:p>
        </p:txBody>
      </p:sp>
      <p:sp>
        <p:nvSpPr>
          <p:cNvPr id="3" name="Title 2">
            <a:extLst>
              <a:ext uri="{FF2B5EF4-FFF2-40B4-BE49-F238E27FC236}">
                <a16:creationId xmlns:a16="http://schemas.microsoft.com/office/drawing/2014/main" id="{A6DEA886-E73E-13F6-6081-242588326780}"/>
              </a:ext>
            </a:extLst>
          </p:cNvPr>
          <p:cNvSpPr>
            <a:spLocks noGrp="1"/>
          </p:cNvSpPr>
          <p:nvPr>
            <p:ph type="title"/>
          </p:nvPr>
        </p:nvSpPr>
        <p:spPr/>
        <p:txBody>
          <a:bodyPr/>
          <a:lstStyle/>
          <a:p>
            <a:r>
              <a:rPr lang="en-US" dirty="0"/>
              <a:t>11. Recording vs alerting rules (why they exist)</a:t>
            </a:r>
          </a:p>
        </p:txBody>
      </p:sp>
    </p:spTree>
    <p:extLst>
      <p:ext uri="{BB962C8B-B14F-4D97-AF65-F5344CB8AC3E}">
        <p14:creationId xmlns:p14="http://schemas.microsoft.com/office/powerpoint/2010/main" val="310243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lstStyle/>
          <a:p>
            <a:r>
              <a:rPr lang="en-US" dirty="0"/>
              <a:t>Metrics" refers to quantifiable measurements used to track and assess the performance or progress of a specific process, activity, or objective. </a:t>
            </a:r>
          </a:p>
          <a:p>
            <a:r>
              <a:rPr lang="en-US" dirty="0"/>
              <a:t>Metrics are essential in various fields, including business, technology, healthcare, and education, to provide objective data for decision-making, analysis, and improvement. </a:t>
            </a:r>
          </a:p>
          <a:p>
            <a:r>
              <a:rPr lang="en-US" dirty="0"/>
              <a:t>There are many types of metrics, depending on the context.</a:t>
            </a:r>
            <a:endParaRPr lang="en-IN"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spTree>
    <p:extLst>
      <p:ext uri="{BB962C8B-B14F-4D97-AF65-F5344CB8AC3E}">
        <p14:creationId xmlns:p14="http://schemas.microsoft.com/office/powerpoint/2010/main" val="4318128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21547-3324-7A77-2896-E6A4E3BBB29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3E8053-CA0A-C9EC-C836-3842710D0CAE}"/>
              </a:ext>
            </a:extLst>
          </p:cNvPr>
          <p:cNvSpPr>
            <a:spLocks noGrp="1"/>
          </p:cNvSpPr>
          <p:nvPr>
            <p:ph sz="quarter" idx="12"/>
          </p:nvPr>
        </p:nvSpPr>
        <p:spPr/>
        <p:txBody>
          <a:bodyPr>
            <a:normAutofit/>
          </a:bodyPr>
          <a:lstStyle/>
          <a:p>
            <a:r>
              <a:rPr lang="en-IN" dirty="0"/>
              <a:t>Prometheus marks missing series as </a:t>
            </a:r>
            <a:r>
              <a:rPr lang="en-IN" b="1" dirty="0"/>
              <a:t>stale</a:t>
            </a:r>
            <a:r>
              <a:rPr lang="en-IN" dirty="0"/>
              <a:t>.</a:t>
            </a:r>
          </a:p>
          <a:p>
            <a:r>
              <a:rPr lang="en-IN" dirty="0"/>
              <a:t>Default lookback-delta = 5m means instant vectors search back 5m for a sample.</a:t>
            </a:r>
          </a:p>
          <a:p>
            <a:r>
              <a:rPr lang="en-IN" dirty="0"/>
              <a:t>absent(metric{...}) returns 1 if </a:t>
            </a:r>
            <a:r>
              <a:rPr lang="en-IN" b="1" dirty="0"/>
              <a:t>no series exist</a:t>
            </a:r>
            <a:r>
              <a:rPr lang="en-IN" dirty="0"/>
              <a:t>.</a:t>
            </a:r>
          </a:p>
          <a:p>
            <a:r>
              <a:rPr lang="en-IN" dirty="0"/>
              <a:t>Very important in alerting (to catch missing exporters).</a:t>
            </a:r>
          </a:p>
          <a:p>
            <a:endParaRPr lang="en-IN" dirty="0"/>
          </a:p>
        </p:txBody>
      </p:sp>
      <p:sp>
        <p:nvSpPr>
          <p:cNvPr id="3" name="Title 2">
            <a:extLst>
              <a:ext uri="{FF2B5EF4-FFF2-40B4-BE49-F238E27FC236}">
                <a16:creationId xmlns:a16="http://schemas.microsoft.com/office/drawing/2014/main" id="{7BE46033-661C-EE51-BDE1-3FE6DC42F9BA}"/>
              </a:ext>
            </a:extLst>
          </p:cNvPr>
          <p:cNvSpPr>
            <a:spLocks noGrp="1"/>
          </p:cNvSpPr>
          <p:nvPr>
            <p:ph type="title"/>
          </p:nvPr>
        </p:nvSpPr>
        <p:spPr/>
        <p:txBody>
          <a:bodyPr/>
          <a:lstStyle/>
          <a:p>
            <a:r>
              <a:rPr lang="en-IN" dirty="0"/>
              <a:t>12. Staleness, gaps &amp; absent theory</a:t>
            </a:r>
          </a:p>
        </p:txBody>
      </p:sp>
    </p:spTree>
    <p:extLst>
      <p:ext uri="{BB962C8B-B14F-4D97-AF65-F5344CB8AC3E}">
        <p14:creationId xmlns:p14="http://schemas.microsoft.com/office/powerpoint/2010/main" val="4712144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7FA37-CCA1-8CD7-0D1F-A9187C990A5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150AF3-C9EE-8A2E-3444-D79B43F31AE2}"/>
              </a:ext>
            </a:extLst>
          </p:cNvPr>
          <p:cNvSpPr>
            <a:spLocks noGrp="1"/>
          </p:cNvSpPr>
          <p:nvPr>
            <p:ph sz="quarter" idx="12"/>
          </p:nvPr>
        </p:nvSpPr>
        <p:spPr/>
        <p:txBody>
          <a:bodyPr>
            <a:normAutofit/>
          </a:bodyPr>
          <a:lstStyle/>
          <a:p>
            <a:r>
              <a:rPr lang="en-US" b="1" dirty="0"/>
              <a:t>SQL</a:t>
            </a:r>
            <a:r>
              <a:rPr lang="en-US" dirty="0"/>
              <a:t>: set-based, joins, relational algebra.</a:t>
            </a:r>
          </a:p>
          <a:p>
            <a:r>
              <a:rPr lang="en-US" b="1" dirty="0" err="1"/>
              <a:t>PromQL</a:t>
            </a:r>
            <a:r>
              <a:rPr lang="en-US" dirty="0"/>
              <a:t>: time-series calculus.</a:t>
            </a:r>
          </a:p>
          <a:p>
            <a:pPr lvl="1"/>
            <a:r>
              <a:rPr lang="en-US" dirty="0"/>
              <a:t>Values are always floats.</a:t>
            </a:r>
          </a:p>
          <a:p>
            <a:pPr lvl="1"/>
            <a:r>
              <a:rPr lang="en-US" dirty="0"/>
              <a:t>"Rows" = label dimensions.</a:t>
            </a:r>
          </a:p>
          <a:p>
            <a:pPr lvl="1"/>
            <a:r>
              <a:rPr lang="en-US" dirty="0"/>
              <a:t>"Time" is first-class: every query is </a:t>
            </a:r>
            <a:r>
              <a:rPr lang="en-US" b="1" dirty="0"/>
              <a:t>time-aware</a:t>
            </a:r>
            <a:r>
              <a:rPr lang="en-US" dirty="0"/>
              <a:t>.</a:t>
            </a:r>
          </a:p>
          <a:p>
            <a:r>
              <a:rPr lang="en-US" dirty="0"/>
              <a:t>Joins restricted to </a:t>
            </a:r>
            <a:r>
              <a:rPr lang="en-US" b="1" dirty="0"/>
              <a:t>label matching</a:t>
            </a:r>
            <a:r>
              <a:rPr lang="en-US" dirty="0"/>
              <a:t>, not arbitrary keys.</a:t>
            </a:r>
          </a:p>
          <a:p>
            <a:endParaRPr lang="en-IN" dirty="0"/>
          </a:p>
        </p:txBody>
      </p:sp>
      <p:sp>
        <p:nvSpPr>
          <p:cNvPr id="3" name="Title 2">
            <a:extLst>
              <a:ext uri="{FF2B5EF4-FFF2-40B4-BE49-F238E27FC236}">
                <a16:creationId xmlns:a16="http://schemas.microsoft.com/office/drawing/2014/main" id="{BD5CE9A6-A1CB-BDF2-97E9-B9CD91F0EAED}"/>
              </a:ext>
            </a:extLst>
          </p:cNvPr>
          <p:cNvSpPr>
            <a:spLocks noGrp="1"/>
          </p:cNvSpPr>
          <p:nvPr>
            <p:ph type="title"/>
          </p:nvPr>
        </p:nvSpPr>
        <p:spPr/>
        <p:txBody>
          <a:bodyPr/>
          <a:lstStyle/>
          <a:p>
            <a:r>
              <a:rPr lang="en-US" dirty="0"/>
              <a:t>13. Why </a:t>
            </a:r>
            <a:r>
              <a:rPr lang="en-US" dirty="0" err="1"/>
              <a:t>PromQL</a:t>
            </a:r>
            <a:r>
              <a:rPr lang="en-US" dirty="0"/>
              <a:t> is different from SQL</a:t>
            </a:r>
          </a:p>
        </p:txBody>
      </p:sp>
    </p:spTree>
    <p:extLst>
      <p:ext uri="{BB962C8B-B14F-4D97-AF65-F5344CB8AC3E}">
        <p14:creationId xmlns:p14="http://schemas.microsoft.com/office/powerpoint/2010/main" val="2043259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782B7-31AE-D5A5-2756-D50ECF96863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334D51-D026-8037-0763-29F63052A817}"/>
              </a:ext>
            </a:extLst>
          </p:cNvPr>
          <p:cNvSpPr>
            <a:spLocks noGrp="1"/>
          </p:cNvSpPr>
          <p:nvPr>
            <p:ph sz="quarter" idx="12"/>
          </p:nvPr>
        </p:nvSpPr>
        <p:spPr/>
        <p:txBody>
          <a:bodyPr>
            <a:normAutofit/>
          </a:bodyPr>
          <a:lstStyle/>
          <a:p>
            <a:r>
              <a:rPr lang="en-US" b="1" dirty="0"/>
              <a:t>Composability</a:t>
            </a:r>
            <a:r>
              <a:rPr lang="en-US" dirty="0"/>
              <a:t>: functions &amp; operators can be nested indefinitely.</a:t>
            </a:r>
          </a:p>
          <a:p>
            <a:r>
              <a:rPr lang="en-US" b="1" dirty="0"/>
              <a:t>Dimensionality</a:t>
            </a:r>
            <a:r>
              <a:rPr lang="en-US" dirty="0"/>
              <a:t>: labels allow flexible aggregations.</a:t>
            </a:r>
          </a:p>
          <a:p>
            <a:r>
              <a:rPr lang="en-US" b="1" dirty="0"/>
              <a:t>Declarative</a:t>
            </a:r>
            <a:r>
              <a:rPr lang="en-US" dirty="0"/>
              <a:t>: you state </a:t>
            </a:r>
            <a:r>
              <a:rPr lang="en-US" i="1" dirty="0"/>
              <a:t>what you want</a:t>
            </a:r>
            <a:r>
              <a:rPr lang="en-US" dirty="0"/>
              <a:t>, Prometheus computes.</a:t>
            </a:r>
          </a:p>
          <a:p>
            <a:endParaRPr lang="en-IN" dirty="0"/>
          </a:p>
        </p:txBody>
      </p:sp>
      <p:sp>
        <p:nvSpPr>
          <p:cNvPr id="3" name="Title 2">
            <a:extLst>
              <a:ext uri="{FF2B5EF4-FFF2-40B4-BE49-F238E27FC236}">
                <a16:creationId xmlns:a16="http://schemas.microsoft.com/office/drawing/2014/main" id="{53B2A736-35DE-D991-4D54-55F00064BDF4}"/>
              </a:ext>
            </a:extLst>
          </p:cNvPr>
          <p:cNvSpPr>
            <a:spLocks noGrp="1"/>
          </p:cNvSpPr>
          <p:nvPr>
            <p:ph type="title"/>
          </p:nvPr>
        </p:nvSpPr>
        <p:spPr/>
        <p:txBody>
          <a:bodyPr/>
          <a:lstStyle/>
          <a:p>
            <a:r>
              <a:rPr lang="en-US" dirty="0"/>
              <a:t>14. Theoretical strengths</a:t>
            </a:r>
            <a:endParaRPr lang="en-IN" dirty="0"/>
          </a:p>
        </p:txBody>
      </p:sp>
    </p:spTree>
    <p:extLst>
      <p:ext uri="{BB962C8B-B14F-4D97-AF65-F5344CB8AC3E}">
        <p14:creationId xmlns:p14="http://schemas.microsoft.com/office/powerpoint/2010/main" val="37435934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9417C-A16D-4092-3263-E531C8B9A04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9FF2F-39BD-133E-E6DD-898228182B34}"/>
              </a:ext>
            </a:extLst>
          </p:cNvPr>
          <p:cNvSpPr>
            <a:spLocks noGrp="1"/>
          </p:cNvSpPr>
          <p:nvPr>
            <p:ph sz="quarter" idx="12"/>
          </p:nvPr>
        </p:nvSpPr>
        <p:spPr/>
        <p:txBody>
          <a:bodyPr>
            <a:normAutofit/>
          </a:bodyPr>
          <a:lstStyle/>
          <a:p>
            <a:r>
              <a:rPr lang="en-US" dirty="0"/>
              <a:t>No arbitrary joins (restricted to label-based matches).</a:t>
            </a:r>
          </a:p>
          <a:p>
            <a:r>
              <a:rPr lang="en-US" dirty="0"/>
              <a:t>No strings/text search (numeric only).</a:t>
            </a:r>
          </a:p>
          <a:p>
            <a:r>
              <a:rPr lang="en-US" dirty="0"/>
              <a:t>High cardinality can explode memory.</a:t>
            </a:r>
          </a:p>
          <a:p>
            <a:r>
              <a:rPr lang="en-US" dirty="0"/>
              <a:t>Designed for metrics, not logs/events/traces.</a:t>
            </a:r>
          </a:p>
          <a:p>
            <a:endParaRPr lang="en-IN" dirty="0"/>
          </a:p>
        </p:txBody>
      </p:sp>
      <p:sp>
        <p:nvSpPr>
          <p:cNvPr id="3" name="Title 2">
            <a:extLst>
              <a:ext uri="{FF2B5EF4-FFF2-40B4-BE49-F238E27FC236}">
                <a16:creationId xmlns:a16="http://schemas.microsoft.com/office/drawing/2014/main" id="{A42C533C-8BF9-877D-4CA8-C247ED4D6626}"/>
              </a:ext>
            </a:extLst>
          </p:cNvPr>
          <p:cNvSpPr>
            <a:spLocks noGrp="1"/>
          </p:cNvSpPr>
          <p:nvPr>
            <p:ph type="title"/>
          </p:nvPr>
        </p:nvSpPr>
        <p:spPr/>
        <p:txBody>
          <a:bodyPr/>
          <a:lstStyle/>
          <a:p>
            <a:r>
              <a:rPr lang="en-US" dirty="0"/>
              <a:t>15. Limitations (theory)</a:t>
            </a:r>
          </a:p>
        </p:txBody>
      </p:sp>
    </p:spTree>
    <p:extLst>
      <p:ext uri="{BB962C8B-B14F-4D97-AF65-F5344CB8AC3E}">
        <p14:creationId xmlns:p14="http://schemas.microsoft.com/office/powerpoint/2010/main" val="16799385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pic>
        <p:nvPicPr>
          <p:cNvPr id="1026" name="Picture 2">
            <a:extLst>
              <a:ext uri="{FF2B5EF4-FFF2-40B4-BE49-F238E27FC236}">
                <a16:creationId xmlns:a16="http://schemas.microsoft.com/office/drawing/2014/main" id="{E38A1986-E949-D2C4-231E-1B7D41400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0" y="1447800"/>
            <a:ext cx="8499330" cy="485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8020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547E37B-A464-E2BE-9E3E-489A3B964BC1}"/>
              </a:ext>
            </a:extLst>
          </p:cNvPr>
          <p:cNvSpPr>
            <a:spLocks noGrp="1"/>
          </p:cNvSpPr>
          <p:nvPr>
            <p:ph sz="quarter" idx="12"/>
          </p:nvPr>
        </p:nvSpPr>
        <p:spPr>
          <a:xfrm>
            <a:off x="457201" y="1381124"/>
            <a:ext cx="8228012" cy="5095875"/>
          </a:xfrm>
        </p:spPr>
        <p:txBody>
          <a:bodyPr>
            <a:normAutofit fontScale="92500" lnSpcReduction="10000"/>
          </a:bodyPr>
          <a:lstStyle/>
          <a:p>
            <a:r>
              <a:rPr lang="en-US" dirty="0"/>
              <a:t>The very basic beginnings of any query language is being able to select data from your metrics collection. </a:t>
            </a:r>
          </a:p>
          <a:p>
            <a:r>
              <a:rPr lang="en-US" dirty="0"/>
              <a:t>Metric name: Querying for all time series data collected for that metric.</a:t>
            </a:r>
          </a:p>
          <a:p>
            <a:r>
              <a:rPr lang="en-US" dirty="0"/>
              <a:t>Label: Using one or more assigned labels filters metric output.</a:t>
            </a:r>
          </a:p>
          <a:p>
            <a:r>
              <a:rPr lang="en-US" dirty="0"/>
              <a:t>Timestamp: Fixes a query single moment in time of your choosing.</a:t>
            </a:r>
          </a:p>
          <a:p>
            <a:r>
              <a:rPr lang="en-US" dirty="0"/>
              <a:t>Range of time: Setting a query to select over a certain period.</a:t>
            </a:r>
          </a:p>
          <a:p>
            <a:r>
              <a:rPr lang="en-US" dirty="0"/>
              <a:t>Time-shifted data: Setting a query to select over a period while adding an offset from the time of query execution.</a:t>
            </a:r>
            <a:endParaRPr lang="en-IN" dirty="0"/>
          </a:p>
        </p:txBody>
      </p:sp>
      <p:sp>
        <p:nvSpPr>
          <p:cNvPr id="3" name="Title 2">
            <a:extLst>
              <a:ext uri="{FF2B5EF4-FFF2-40B4-BE49-F238E27FC236}">
                <a16:creationId xmlns:a16="http://schemas.microsoft.com/office/drawing/2014/main" id="{CC3C5E01-53A2-90BE-5693-E4A3315313AE}"/>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136978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C35C9-50E8-1E88-90FD-A284B90F66A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FE0E674-E56F-71A6-F8C6-E526BB17D028}"/>
              </a:ext>
            </a:extLst>
          </p:cNvPr>
          <p:cNvSpPr>
            <a:spLocks noGrp="1"/>
          </p:cNvSpPr>
          <p:nvPr>
            <p:ph sz="quarter" idx="12"/>
          </p:nvPr>
        </p:nvSpPr>
        <p:spPr>
          <a:xfrm>
            <a:off x="457201" y="1381124"/>
            <a:ext cx="8228012" cy="5095875"/>
          </a:xfrm>
        </p:spPr>
        <p:txBody>
          <a:bodyPr>
            <a:normAutofit/>
          </a:bodyPr>
          <a:lstStyle/>
          <a:p>
            <a:r>
              <a:rPr lang="en-US" b="1" dirty="0"/>
              <a:t>🔹 1. Metric Names</a:t>
            </a:r>
          </a:p>
          <a:p>
            <a:r>
              <a:rPr lang="en-US" dirty="0"/>
              <a:t>Every query starts with a </a:t>
            </a:r>
            <a:r>
              <a:rPr lang="en-US" b="1" dirty="0"/>
              <a:t>metric name</a:t>
            </a:r>
            <a:r>
              <a:rPr lang="en-US" dirty="0"/>
              <a:t>.</a:t>
            </a:r>
            <a:br>
              <a:rPr lang="en-US" dirty="0"/>
            </a:br>
            <a:r>
              <a:rPr lang="en-US" dirty="0"/>
              <a:t>Examples:</a:t>
            </a:r>
          </a:p>
          <a:p>
            <a:r>
              <a:rPr lang="en-US" dirty="0"/>
              <a:t>up</a:t>
            </a:r>
          </a:p>
          <a:p>
            <a:r>
              <a:rPr lang="en-US" dirty="0" err="1"/>
              <a:t>http_requests_total</a:t>
            </a:r>
            <a:endParaRPr lang="en-US" dirty="0"/>
          </a:p>
          <a:p>
            <a:r>
              <a:rPr lang="en-US" dirty="0" err="1"/>
              <a:t>node_memory_Active_bytes</a:t>
            </a:r>
            <a:endParaRPr lang="en-US" dirty="0"/>
          </a:p>
          <a:p>
            <a:r>
              <a:rPr lang="en-US" dirty="0"/>
              <a:t>This retrieves </a:t>
            </a:r>
            <a:r>
              <a:rPr lang="en-US" b="1" dirty="0"/>
              <a:t>all time series</a:t>
            </a:r>
            <a:r>
              <a:rPr lang="en-US" dirty="0"/>
              <a:t> for that metric.</a:t>
            </a:r>
          </a:p>
        </p:txBody>
      </p:sp>
      <p:sp>
        <p:nvSpPr>
          <p:cNvPr id="3" name="Title 2">
            <a:extLst>
              <a:ext uri="{FF2B5EF4-FFF2-40B4-BE49-F238E27FC236}">
                <a16:creationId xmlns:a16="http://schemas.microsoft.com/office/drawing/2014/main" id="{5F2E271B-48F9-EC0E-49F4-26B8AB1AF51A}"/>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15301833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C4923-2DFD-C9EC-CFE2-2097C873F7B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530C3E1-FB0F-1C6E-3D7A-B8E878ED18A5}"/>
              </a:ext>
            </a:extLst>
          </p:cNvPr>
          <p:cNvSpPr>
            <a:spLocks noGrp="1"/>
          </p:cNvSpPr>
          <p:nvPr>
            <p:ph sz="quarter" idx="12"/>
          </p:nvPr>
        </p:nvSpPr>
        <p:spPr>
          <a:xfrm>
            <a:off x="457201" y="1381124"/>
            <a:ext cx="8228012" cy="5095875"/>
          </a:xfrm>
        </p:spPr>
        <p:txBody>
          <a:bodyPr>
            <a:normAutofit/>
          </a:bodyPr>
          <a:lstStyle/>
          <a:p>
            <a:r>
              <a:rPr lang="en-IN" b="1" dirty="0"/>
              <a:t>🔹 2. Label Selectors</a:t>
            </a:r>
          </a:p>
          <a:p>
            <a:r>
              <a:rPr lang="en-IN" dirty="0"/>
              <a:t>Labels refine which series you want.</a:t>
            </a:r>
            <a:br>
              <a:rPr lang="en-IN" dirty="0"/>
            </a:br>
            <a:r>
              <a:rPr lang="en-IN" dirty="0"/>
              <a:t>Syntax:</a:t>
            </a:r>
          </a:p>
          <a:p>
            <a:r>
              <a:rPr lang="en-IN" dirty="0"/>
              <a:t>{label="value"}    Exact match</a:t>
            </a:r>
          </a:p>
          <a:p>
            <a:r>
              <a:rPr lang="en-IN" dirty="0"/>
              <a:t>{label!="value"}   Exclude match</a:t>
            </a:r>
          </a:p>
          <a:p>
            <a:r>
              <a:rPr lang="en-IN" dirty="0"/>
              <a:t>{label=~"regex"}   Regex match</a:t>
            </a:r>
          </a:p>
          <a:p>
            <a:r>
              <a:rPr lang="en-IN" dirty="0"/>
              <a:t>{label!~"regex"}   Regex exclude</a:t>
            </a:r>
          </a:p>
        </p:txBody>
      </p:sp>
      <p:sp>
        <p:nvSpPr>
          <p:cNvPr id="3" name="Title 2">
            <a:extLst>
              <a:ext uri="{FF2B5EF4-FFF2-40B4-BE49-F238E27FC236}">
                <a16:creationId xmlns:a16="http://schemas.microsoft.com/office/drawing/2014/main" id="{7277D916-2519-D3DC-51BB-0E1D8CAA44D3}"/>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41681822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FE06C-67DA-F296-11E3-5F59E4B72BEC}"/>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4139E3A-1661-DBC8-7EB9-B4B1D71CD5BA}"/>
              </a:ext>
            </a:extLst>
          </p:cNvPr>
          <p:cNvSpPr>
            <a:spLocks noGrp="1"/>
          </p:cNvSpPr>
          <p:nvPr>
            <p:ph sz="quarter" idx="12"/>
          </p:nvPr>
        </p:nvSpPr>
        <p:spPr>
          <a:xfrm>
            <a:off x="457201" y="1381124"/>
            <a:ext cx="8228012" cy="5095875"/>
          </a:xfrm>
        </p:spPr>
        <p:txBody>
          <a:bodyPr>
            <a:normAutofit/>
          </a:bodyPr>
          <a:lstStyle/>
          <a:p>
            <a:r>
              <a:rPr lang="en-IN" dirty="0"/>
              <a:t>Examples:</a:t>
            </a:r>
          </a:p>
          <a:p>
            <a:r>
              <a:rPr lang="en-IN" dirty="0"/>
              <a:t># All HTTP requests with status 500</a:t>
            </a:r>
          </a:p>
          <a:p>
            <a:r>
              <a:rPr lang="en-IN" dirty="0" err="1"/>
              <a:t>http_requests_total</a:t>
            </a:r>
            <a:r>
              <a:rPr lang="en-IN" dirty="0"/>
              <a:t>{status="500"}</a:t>
            </a:r>
          </a:p>
          <a:p>
            <a:r>
              <a:rPr lang="en-IN" dirty="0"/>
              <a:t># All GET requests except to /health</a:t>
            </a:r>
          </a:p>
          <a:p>
            <a:r>
              <a:rPr lang="en-IN" dirty="0" err="1"/>
              <a:t>http_requests_total</a:t>
            </a:r>
            <a:r>
              <a:rPr lang="en-IN" dirty="0"/>
              <a:t>{method="GET", handler!="health"}</a:t>
            </a:r>
          </a:p>
          <a:p>
            <a:r>
              <a:rPr lang="en-IN" dirty="0"/>
              <a:t># Match multiple statuses using regex</a:t>
            </a:r>
          </a:p>
          <a:p>
            <a:r>
              <a:rPr lang="en-IN" dirty="0" err="1"/>
              <a:t>http_requests_total</a:t>
            </a:r>
            <a:r>
              <a:rPr lang="en-IN" dirty="0"/>
              <a:t>{status=~"4..|5.."}</a:t>
            </a:r>
          </a:p>
        </p:txBody>
      </p:sp>
      <p:sp>
        <p:nvSpPr>
          <p:cNvPr id="3" name="Title 2">
            <a:extLst>
              <a:ext uri="{FF2B5EF4-FFF2-40B4-BE49-F238E27FC236}">
                <a16:creationId xmlns:a16="http://schemas.microsoft.com/office/drawing/2014/main" id="{FCF47560-3662-EFC4-D9F0-053D95CAC72C}"/>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71013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F3172-9501-D9A0-F121-5FD27A1EF53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A2430ED-ABA2-F63F-9E88-E0BD39EC6E95}"/>
              </a:ext>
            </a:extLst>
          </p:cNvPr>
          <p:cNvSpPr>
            <a:spLocks noGrp="1"/>
          </p:cNvSpPr>
          <p:nvPr>
            <p:ph sz="quarter" idx="12"/>
          </p:nvPr>
        </p:nvSpPr>
        <p:spPr>
          <a:xfrm>
            <a:off x="457201" y="1381124"/>
            <a:ext cx="8228012" cy="5095875"/>
          </a:xfrm>
        </p:spPr>
        <p:txBody>
          <a:bodyPr>
            <a:normAutofit/>
          </a:bodyPr>
          <a:lstStyle/>
          <a:p>
            <a:r>
              <a:rPr lang="en-IN" dirty="0"/>
              <a:t>Examples:</a:t>
            </a:r>
          </a:p>
          <a:p>
            <a:r>
              <a:rPr lang="en-IN" dirty="0"/>
              <a:t># All HTTP requests with status 500</a:t>
            </a:r>
          </a:p>
          <a:p>
            <a:r>
              <a:rPr lang="en-IN" dirty="0" err="1"/>
              <a:t>http_requests_total</a:t>
            </a:r>
            <a:r>
              <a:rPr lang="en-IN" dirty="0"/>
              <a:t>{status="500"}</a:t>
            </a:r>
          </a:p>
          <a:p>
            <a:r>
              <a:rPr lang="en-IN" dirty="0"/>
              <a:t># All GET requests except to /health</a:t>
            </a:r>
          </a:p>
          <a:p>
            <a:r>
              <a:rPr lang="en-IN" dirty="0" err="1"/>
              <a:t>http_requests_total</a:t>
            </a:r>
            <a:r>
              <a:rPr lang="en-IN" dirty="0"/>
              <a:t>{method="GET", handler!="health"}</a:t>
            </a:r>
          </a:p>
          <a:p>
            <a:r>
              <a:rPr lang="en-IN" dirty="0"/>
              <a:t># Match multiple statuses using regex</a:t>
            </a:r>
          </a:p>
          <a:p>
            <a:r>
              <a:rPr lang="en-IN" dirty="0" err="1"/>
              <a:t>http_requests_total</a:t>
            </a:r>
            <a:r>
              <a:rPr lang="en-IN" dirty="0"/>
              <a:t>{status=~"4..|5.."}</a:t>
            </a:r>
          </a:p>
        </p:txBody>
      </p:sp>
      <p:sp>
        <p:nvSpPr>
          <p:cNvPr id="3" name="Title 2">
            <a:extLst>
              <a:ext uri="{FF2B5EF4-FFF2-40B4-BE49-F238E27FC236}">
                <a16:creationId xmlns:a16="http://schemas.microsoft.com/office/drawing/2014/main" id="{747DE25A-D051-5807-A771-08B6119D14F4}"/>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228902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1026" name="Picture 2" descr="What metrics does application performance monitoring track">
            <a:extLst>
              <a:ext uri="{FF2B5EF4-FFF2-40B4-BE49-F238E27FC236}">
                <a16:creationId xmlns:a16="http://schemas.microsoft.com/office/drawing/2014/main" id="{F1928BC9-C4B6-B729-71E4-5D3ABF71D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16" y="1833465"/>
            <a:ext cx="74416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123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C1542-A334-327B-CF89-F2112777E8D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A50715F-AC7C-B2FE-AA74-D718075B0E14}"/>
              </a:ext>
            </a:extLst>
          </p:cNvPr>
          <p:cNvSpPr>
            <a:spLocks noGrp="1"/>
          </p:cNvSpPr>
          <p:nvPr>
            <p:ph sz="quarter" idx="12"/>
          </p:nvPr>
        </p:nvSpPr>
        <p:spPr>
          <a:xfrm>
            <a:off x="457201" y="1381124"/>
            <a:ext cx="8228012" cy="5095875"/>
          </a:xfrm>
        </p:spPr>
        <p:txBody>
          <a:bodyPr>
            <a:normAutofit/>
          </a:bodyPr>
          <a:lstStyle/>
          <a:p>
            <a:r>
              <a:rPr lang="en-US" b="1" dirty="0"/>
              <a:t>🔹 3. Instant Vector Selectors</a:t>
            </a:r>
          </a:p>
          <a:p>
            <a:r>
              <a:rPr lang="en-US" dirty="0"/>
              <a:t>Select the </a:t>
            </a:r>
            <a:r>
              <a:rPr lang="en-US" b="1" dirty="0"/>
              <a:t>latest value</a:t>
            </a:r>
            <a:r>
              <a:rPr lang="en-US" dirty="0"/>
              <a:t> of the matching series.</a:t>
            </a:r>
          </a:p>
          <a:p>
            <a:r>
              <a:rPr lang="en-US" dirty="0"/>
              <a:t>This is the </a:t>
            </a:r>
            <a:r>
              <a:rPr lang="en-US" b="1" dirty="0"/>
              <a:t>default</a:t>
            </a:r>
            <a:r>
              <a:rPr lang="en-US" dirty="0"/>
              <a:t> query type if you just specify metric + labels.</a:t>
            </a:r>
          </a:p>
          <a:p>
            <a:r>
              <a:rPr lang="en-US" dirty="0"/>
              <a:t>Example:</a:t>
            </a:r>
          </a:p>
          <a:p>
            <a:r>
              <a:rPr lang="en-US" dirty="0"/>
              <a:t>up{job="</a:t>
            </a:r>
            <a:r>
              <a:rPr lang="en-US" dirty="0" err="1"/>
              <a:t>api</a:t>
            </a:r>
            <a:r>
              <a:rPr lang="en-US" dirty="0"/>
              <a:t>"}</a:t>
            </a:r>
          </a:p>
          <a:p>
            <a:r>
              <a:rPr lang="en-US" dirty="0"/>
              <a:t>→ “Are API targets up right now?”</a:t>
            </a:r>
          </a:p>
        </p:txBody>
      </p:sp>
      <p:sp>
        <p:nvSpPr>
          <p:cNvPr id="3" name="Title 2">
            <a:extLst>
              <a:ext uri="{FF2B5EF4-FFF2-40B4-BE49-F238E27FC236}">
                <a16:creationId xmlns:a16="http://schemas.microsoft.com/office/drawing/2014/main" id="{D6703ACB-B020-6E2D-045A-45965EC39F0F}"/>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22729967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3CF5B-B02A-F246-625F-FB673ADCF66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176A6B8-262B-1559-DA6E-FC482935FF2C}"/>
              </a:ext>
            </a:extLst>
          </p:cNvPr>
          <p:cNvSpPr>
            <a:spLocks noGrp="1"/>
          </p:cNvSpPr>
          <p:nvPr>
            <p:ph sz="quarter" idx="12"/>
          </p:nvPr>
        </p:nvSpPr>
        <p:spPr>
          <a:xfrm>
            <a:off x="457201" y="1381124"/>
            <a:ext cx="8228012" cy="5095875"/>
          </a:xfrm>
        </p:spPr>
        <p:txBody>
          <a:bodyPr>
            <a:normAutofit/>
          </a:bodyPr>
          <a:lstStyle/>
          <a:p>
            <a:r>
              <a:rPr lang="en-US" b="1" dirty="0"/>
              <a:t>🔹 4. Range Vector Selectors</a:t>
            </a:r>
          </a:p>
          <a:p>
            <a:r>
              <a:rPr lang="en-US" dirty="0"/>
              <a:t>Select </a:t>
            </a:r>
            <a:r>
              <a:rPr lang="en-US" b="1" dirty="0"/>
              <a:t>all values within a time window</a:t>
            </a:r>
            <a:r>
              <a:rPr lang="en-US" dirty="0"/>
              <a:t>.</a:t>
            </a:r>
          </a:p>
          <a:p>
            <a:r>
              <a:rPr lang="en-US" dirty="0"/>
              <a:t>Syntax:</a:t>
            </a:r>
          </a:p>
          <a:p>
            <a:r>
              <a:rPr lang="en-US" dirty="0" err="1"/>
              <a:t>metric_name</a:t>
            </a:r>
            <a:r>
              <a:rPr lang="en-US" dirty="0"/>
              <a:t>{...}[range]</a:t>
            </a:r>
          </a:p>
          <a:p>
            <a:r>
              <a:rPr lang="en-US" dirty="0"/>
              <a:t>Common ranges: [5m], [1h], [24h].</a:t>
            </a:r>
          </a:p>
          <a:p>
            <a:r>
              <a:rPr lang="en-US" dirty="0"/>
              <a:t>Example:</a:t>
            </a:r>
          </a:p>
          <a:p>
            <a:r>
              <a:rPr lang="en-US" dirty="0" err="1"/>
              <a:t>http_requests_total</a:t>
            </a:r>
            <a:r>
              <a:rPr lang="en-US" dirty="0"/>
              <a:t>{job="</a:t>
            </a:r>
            <a:r>
              <a:rPr lang="en-US" dirty="0" err="1"/>
              <a:t>api</a:t>
            </a:r>
            <a:r>
              <a:rPr lang="en-US" dirty="0"/>
              <a:t>"}[5m]</a:t>
            </a:r>
          </a:p>
          <a:p>
            <a:r>
              <a:rPr lang="en-US" dirty="0"/>
              <a:t>→ All samples of that counter over the last 5 minutes.</a:t>
            </a:r>
          </a:p>
        </p:txBody>
      </p:sp>
      <p:sp>
        <p:nvSpPr>
          <p:cNvPr id="3" name="Title 2">
            <a:extLst>
              <a:ext uri="{FF2B5EF4-FFF2-40B4-BE49-F238E27FC236}">
                <a16:creationId xmlns:a16="http://schemas.microsoft.com/office/drawing/2014/main" id="{4F4F02F0-6B0A-8880-A3A3-6E2F78658EBA}"/>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7314886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24779-2EF8-C307-DB29-BF05BDFC960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5E49FF-0628-27B8-5891-DA71946E6C5D}"/>
              </a:ext>
            </a:extLst>
          </p:cNvPr>
          <p:cNvSpPr>
            <a:spLocks noGrp="1"/>
          </p:cNvSpPr>
          <p:nvPr>
            <p:ph sz="quarter" idx="12"/>
          </p:nvPr>
        </p:nvSpPr>
        <p:spPr>
          <a:xfrm>
            <a:off x="457201" y="1381124"/>
            <a:ext cx="8228012" cy="5095875"/>
          </a:xfrm>
        </p:spPr>
        <p:txBody>
          <a:bodyPr>
            <a:normAutofit/>
          </a:bodyPr>
          <a:lstStyle/>
          <a:p>
            <a:r>
              <a:rPr lang="en-US" b="1" dirty="0"/>
              <a:t>🔹 5. Offsets</a:t>
            </a:r>
          </a:p>
          <a:p>
            <a:r>
              <a:rPr lang="en-US" dirty="0"/>
              <a:t>Look back in time without changing the window size.</a:t>
            </a:r>
          </a:p>
          <a:p>
            <a:r>
              <a:rPr lang="en-US" dirty="0"/>
              <a:t>Useful for comparisons (e.g., today vs yesterday).</a:t>
            </a:r>
          </a:p>
          <a:p>
            <a:r>
              <a:rPr lang="en-US" dirty="0"/>
              <a:t>Example:</a:t>
            </a:r>
          </a:p>
          <a:p>
            <a:r>
              <a:rPr lang="en-US" dirty="0"/>
              <a:t>rate(</a:t>
            </a:r>
            <a:r>
              <a:rPr lang="en-US" dirty="0" err="1"/>
              <a:t>http_requests_total</a:t>
            </a:r>
            <a:r>
              <a:rPr lang="en-US" dirty="0"/>
              <a:t>[5m] offset 1h)</a:t>
            </a:r>
          </a:p>
          <a:p>
            <a:r>
              <a:rPr lang="en-US" dirty="0"/>
              <a:t>→ Request rate 1 hour ago.</a:t>
            </a:r>
          </a:p>
          <a:p>
            <a:r>
              <a:rPr lang="en-US" dirty="0"/>
              <a:t>.</a:t>
            </a:r>
          </a:p>
        </p:txBody>
      </p:sp>
      <p:sp>
        <p:nvSpPr>
          <p:cNvPr id="3" name="Title 2">
            <a:extLst>
              <a:ext uri="{FF2B5EF4-FFF2-40B4-BE49-F238E27FC236}">
                <a16:creationId xmlns:a16="http://schemas.microsoft.com/office/drawing/2014/main" id="{E1E070EC-8FC3-0DE7-1E29-9E10D6EEBDD5}"/>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41610865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F263E-C2D2-55E0-FDE0-DA94B216E88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ECF7DCB-485A-E35C-4EF3-0AEB150C77C0}"/>
              </a:ext>
            </a:extLst>
          </p:cNvPr>
          <p:cNvSpPr>
            <a:spLocks noGrp="1"/>
          </p:cNvSpPr>
          <p:nvPr>
            <p:ph sz="quarter" idx="12"/>
          </p:nvPr>
        </p:nvSpPr>
        <p:spPr>
          <a:xfrm>
            <a:off x="457201" y="1381124"/>
            <a:ext cx="8228012" cy="5095875"/>
          </a:xfrm>
        </p:spPr>
        <p:txBody>
          <a:bodyPr>
            <a:normAutofit/>
          </a:bodyPr>
          <a:lstStyle/>
          <a:p>
            <a:r>
              <a:rPr lang="en-US" b="1" dirty="0"/>
              <a:t>🔹 6. @ Modifier</a:t>
            </a:r>
          </a:p>
          <a:p>
            <a:r>
              <a:rPr lang="en-US" dirty="0"/>
              <a:t>Query at a specific timestamp (absolute time).</a:t>
            </a:r>
          </a:p>
          <a:p>
            <a:r>
              <a:rPr lang="en-US" dirty="0"/>
              <a:t>Example:</a:t>
            </a:r>
          </a:p>
          <a:p>
            <a:r>
              <a:rPr lang="en-US" dirty="0"/>
              <a:t>up @ 1695900000</a:t>
            </a:r>
          </a:p>
          <a:p>
            <a:r>
              <a:rPr lang="en-US" dirty="0"/>
              <a:t>→ Status of targets at that Unix time.</a:t>
            </a:r>
          </a:p>
        </p:txBody>
      </p:sp>
      <p:sp>
        <p:nvSpPr>
          <p:cNvPr id="3" name="Title 2">
            <a:extLst>
              <a:ext uri="{FF2B5EF4-FFF2-40B4-BE49-F238E27FC236}">
                <a16:creationId xmlns:a16="http://schemas.microsoft.com/office/drawing/2014/main" id="{C57E3629-9A6A-B7B4-BAFE-DF0FEA0EA59C}"/>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39094964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ECD76-4FCA-5754-788C-09085B3065B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E4DB8E2-C2EB-AD95-586E-18A51B832B09}"/>
              </a:ext>
            </a:extLst>
          </p:cNvPr>
          <p:cNvSpPr>
            <a:spLocks noGrp="1"/>
          </p:cNvSpPr>
          <p:nvPr>
            <p:ph sz="quarter" idx="12"/>
          </p:nvPr>
        </p:nvSpPr>
        <p:spPr>
          <a:xfrm>
            <a:off x="457201" y="1381124"/>
            <a:ext cx="8228012" cy="5095875"/>
          </a:xfrm>
        </p:spPr>
        <p:txBody>
          <a:bodyPr>
            <a:normAutofit lnSpcReduction="10000"/>
          </a:bodyPr>
          <a:lstStyle/>
          <a:p>
            <a:r>
              <a:rPr lang="en-US" b="1" dirty="0"/>
              <a:t>🔹 7. Putting it together</a:t>
            </a:r>
          </a:p>
          <a:p>
            <a:r>
              <a:rPr lang="en-US" b="1" dirty="0"/>
              <a:t>Example A – Error requests right now</a:t>
            </a:r>
            <a:endParaRPr lang="en-US" dirty="0"/>
          </a:p>
          <a:p>
            <a:r>
              <a:rPr lang="en-US" dirty="0" err="1"/>
              <a:t>http_requests_total</a:t>
            </a:r>
            <a:r>
              <a:rPr lang="en-US" dirty="0"/>
              <a:t>{status=~"5.."}</a:t>
            </a:r>
          </a:p>
          <a:p>
            <a:r>
              <a:rPr lang="en-US" b="1" dirty="0"/>
              <a:t>Example B – Requests per second last 5m</a:t>
            </a:r>
            <a:endParaRPr lang="en-US" dirty="0"/>
          </a:p>
          <a:p>
            <a:r>
              <a:rPr lang="en-US" dirty="0"/>
              <a:t>rate(</a:t>
            </a:r>
            <a:r>
              <a:rPr lang="en-US" dirty="0" err="1"/>
              <a:t>http_requests_total</a:t>
            </a:r>
            <a:r>
              <a:rPr lang="en-US" dirty="0"/>
              <a:t>{job="frontend"}[5m])</a:t>
            </a:r>
          </a:p>
          <a:p>
            <a:r>
              <a:rPr lang="en-US" b="1" dirty="0"/>
              <a:t>Example C – Compare current vs 24h ago</a:t>
            </a:r>
            <a:endParaRPr lang="en-US" dirty="0"/>
          </a:p>
          <a:p>
            <a:r>
              <a:rPr lang="en-US" dirty="0"/>
              <a:t>rate(</a:t>
            </a:r>
            <a:r>
              <a:rPr lang="en-US" dirty="0" err="1"/>
              <a:t>http_requests_total</a:t>
            </a:r>
            <a:r>
              <a:rPr lang="en-US" dirty="0"/>
              <a:t>[5m])</a:t>
            </a:r>
          </a:p>
          <a:p>
            <a:r>
              <a:rPr lang="en-US" dirty="0"/>
              <a:t>/</a:t>
            </a:r>
          </a:p>
          <a:p>
            <a:r>
              <a:rPr lang="en-US" dirty="0"/>
              <a:t>rate(</a:t>
            </a:r>
            <a:r>
              <a:rPr lang="en-US" dirty="0" err="1"/>
              <a:t>http_requests_total</a:t>
            </a:r>
            <a:r>
              <a:rPr lang="en-US" dirty="0"/>
              <a:t>[5m] offset 24h)</a:t>
            </a:r>
          </a:p>
          <a:p>
            <a:r>
              <a:rPr lang="en-US" dirty="0"/>
              <a:t>.</a:t>
            </a:r>
          </a:p>
        </p:txBody>
      </p:sp>
      <p:sp>
        <p:nvSpPr>
          <p:cNvPr id="3" name="Title 2">
            <a:extLst>
              <a:ext uri="{FF2B5EF4-FFF2-40B4-BE49-F238E27FC236}">
                <a16:creationId xmlns:a16="http://schemas.microsoft.com/office/drawing/2014/main" id="{2E777189-9BA5-990B-D4B1-2AF854D93E03}"/>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31153331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84949038-1BE0-4901-6841-BC86AF8A2BB1}"/>
              </a:ext>
            </a:extLst>
          </p:cNvPr>
          <p:cNvPicPr>
            <a:picLocks noChangeAspect="1"/>
          </p:cNvPicPr>
          <p:nvPr/>
        </p:nvPicPr>
        <p:blipFill>
          <a:blip r:embed="rId2"/>
          <a:stretch>
            <a:fillRect/>
          </a:stretch>
        </p:blipFill>
        <p:spPr>
          <a:xfrm>
            <a:off x="394021" y="1600200"/>
            <a:ext cx="8339287" cy="4191000"/>
          </a:xfrm>
          <a:prstGeom prst="rect">
            <a:avLst/>
          </a:prstGeom>
        </p:spPr>
      </p:pic>
    </p:spTree>
    <p:extLst>
      <p:ext uri="{BB962C8B-B14F-4D97-AF65-F5344CB8AC3E}">
        <p14:creationId xmlns:p14="http://schemas.microsoft.com/office/powerpoint/2010/main" val="13498704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1660A06-74C9-7529-9597-B94C772F8575}"/>
              </a:ext>
            </a:extLst>
          </p:cNvPr>
          <p:cNvPicPr>
            <a:picLocks noChangeAspect="1"/>
          </p:cNvPicPr>
          <p:nvPr/>
        </p:nvPicPr>
        <p:blipFill>
          <a:blip r:embed="rId2"/>
          <a:stretch>
            <a:fillRect/>
          </a:stretch>
        </p:blipFill>
        <p:spPr>
          <a:xfrm>
            <a:off x="461035" y="1600200"/>
            <a:ext cx="8378166" cy="4267200"/>
          </a:xfrm>
          <a:prstGeom prst="rect">
            <a:avLst/>
          </a:prstGeom>
        </p:spPr>
      </p:pic>
    </p:spTree>
    <p:extLst>
      <p:ext uri="{BB962C8B-B14F-4D97-AF65-F5344CB8AC3E}">
        <p14:creationId xmlns:p14="http://schemas.microsoft.com/office/powerpoint/2010/main" val="29143292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9C2E6CBE-D96D-9542-C02C-AB3B56D8053F}"/>
              </a:ext>
            </a:extLst>
          </p:cNvPr>
          <p:cNvPicPr>
            <a:picLocks noChangeAspect="1"/>
          </p:cNvPicPr>
          <p:nvPr/>
        </p:nvPicPr>
        <p:blipFill>
          <a:blip r:embed="rId2"/>
          <a:stretch>
            <a:fillRect/>
          </a:stretch>
        </p:blipFill>
        <p:spPr>
          <a:xfrm>
            <a:off x="435791" y="1524000"/>
            <a:ext cx="8272418" cy="4338892"/>
          </a:xfrm>
          <a:prstGeom prst="rect">
            <a:avLst/>
          </a:prstGeom>
        </p:spPr>
      </p:pic>
    </p:spTree>
    <p:extLst>
      <p:ext uri="{BB962C8B-B14F-4D97-AF65-F5344CB8AC3E}">
        <p14:creationId xmlns:p14="http://schemas.microsoft.com/office/powerpoint/2010/main" val="23905938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74E31A65-5839-9F8F-C6C1-51A2503F2349}"/>
              </a:ext>
            </a:extLst>
          </p:cNvPr>
          <p:cNvPicPr>
            <a:picLocks noChangeAspect="1"/>
          </p:cNvPicPr>
          <p:nvPr/>
        </p:nvPicPr>
        <p:blipFill>
          <a:blip r:embed="rId2"/>
          <a:stretch>
            <a:fillRect/>
          </a:stretch>
        </p:blipFill>
        <p:spPr>
          <a:xfrm>
            <a:off x="381000" y="1600200"/>
            <a:ext cx="8534400" cy="4572000"/>
          </a:xfrm>
          <a:prstGeom prst="rect">
            <a:avLst/>
          </a:prstGeom>
        </p:spPr>
      </p:pic>
    </p:spTree>
    <p:extLst>
      <p:ext uri="{BB962C8B-B14F-4D97-AF65-F5344CB8AC3E}">
        <p14:creationId xmlns:p14="http://schemas.microsoft.com/office/powerpoint/2010/main" val="42540525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04B9645D-6984-7B24-E09D-EFABC29101D9}"/>
              </a:ext>
            </a:extLst>
          </p:cNvPr>
          <p:cNvPicPr>
            <a:picLocks noChangeAspect="1"/>
          </p:cNvPicPr>
          <p:nvPr/>
        </p:nvPicPr>
        <p:blipFill>
          <a:blip r:embed="rId2"/>
          <a:stretch>
            <a:fillRect/>
          </a:stretch>
        </p:blipFill>
        <p:spPr>
          <a:xfrm>
            <a:off x="331567" y="1447800"/>
            <a:ext cx="8480865" cy="4262692"/>
          </a:xfrm>
          <a:prstGeom prst="rect">
            <a:avLst/>
          </a:prstGeom>
        </p:spPr>
      </p:pic>
    </p:spTree>
    <p:extLst>
      <p:ext uri="{BB962C8B-B14F-4D97-AF65-F5344CB8AC3E}">
        <p14:creationId xmlns:p14="http://schemas.microsoft.com/office/powerpoint/2010/main" val="3459610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2050" name="Picture 2" descr="Application Performance Management Solution Includes">
            <a:extLst>
              <a:ext uri="{FF2B5EF4-FFF2-40B4-BE49-F238E27FC236}">
                <a16:creationId xmlns:a16="http://schemas.microsoft.com/office/drawing/2014/main" id="{6754CE92-823D-2530-FCA0-DE8637C42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438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4555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6AEF5947-7335-AE17-1D6F-3D0FC1B25CCA}"/>
              </a:ext>
            </a:extLst>
          </p:cNvPr>
          <p:cNvPicPr>
            <a:picLocks noChangeAspect="1"/>
          </p:cNvPicPr>
          <p:nvPr/>
        </p:nvPicPr>
        <p:blipFill>
          <a:blip r:embed="rId2"/>
          <a:stretch>
            <a:fillRect/>
          </a:stretch>
        </p:blipFill>
        <p:spPr>
          <a:xfrm>
            <a:off x="492137" y="1371600"/>
            <a:ext cx="7440063" cy="5172797"/>
          </a:xfrm>
          <a:prstGeom prst="rect">
            <a:avLst/>
          </a:prstGeom>
        </p:spPr>
      </p:pic>
    </p:spTree>
    <p:extLst>
      <p:ext uri="{BB962C8B-B14F-4D97-AF65-F5344CB8AC3E}">
        <p14:creationId xmlns:p14="http://schemas.microsoft.com/office/powerpoint/2010/main" val="25730391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5BD42A96-EE39-4D4A-1C41-67972B7493F3}"/>
              </a:ext>
            </a:extLst>
          </p:cNvPr>
          <p:cNvPicPr>
            <a:picLocks noChangeAspect="1"/>
          </p:cNvPicPr>
          <p:nvPr/>
        </p:nvPicPr>
        <p:blipFill>
          <a:blip r:embed="rId2"/>
          <a:stretch>
            <a:fillRect/>
          </a:stretch>
        </p:blipFill>
        <p:spPr>
          <a:xfrm>
            <a:off x="685800" y="1828800"/>
            <a:ext cx="7468642" cy="3562847"/>
          </a:xfrm>
          <a:prstGeom prst="rect">
            <a:avLst/>
          </a:prstGeom>
        </p:spPr>
      </p:pic>
    </p:spTree>
    <p:extLst>
      <p:ext uri="{BB962C8B-B14F-4D97-AF65-F5344CB8AC3E}">
        <p14:creationId xmlns:p14="http://schemas.microsoft.com/office/powerpoint/2010/main" val="12531865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35FC88C-0B9B-FFA2-6C1B-CDADFBC49F37}"/>
              </a:ext>
            </a:extLst>
          </p:cNvPr>
          <p:cNvPicPr>
            <a:picLocks noChangeAspect="1"/>
          </p:cNvPicPr>
          <p:nvPr/>
        </p:nvPicPr>
        <p:blipFill>
          <a:blip r:embed="rId2"/>
          <a:stretch>
            <a:fillRect/>
          </a:stretch>
        </p:blipFill>
        <p:spPr>
          <a:xfrm>
            <a:off x="533400" y="1676399"/>
            <a:ext cx="7924800" cy="4341503"/>
          </a:xfrm>
          <a:prstGeom prst="rect">
            <a:avLst/>
          </a:prstGeom>
        </p:spPr>
      </p:pic>
    </p:spTree>
    <p:extLst>
      <p:ext uri="{BB962C8B-B14F-4D97-AF65-F5344CB8AC3E}">
        <p14:creationId xmlns:p14="http://schemas.microsoft.com/office/powerpoint/2010/main" val="11555342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1D73438D-8CAC-5971-5380-3FB90BE9E393}"/>
              </a:ext>
            </a:extLst>
          </p:cNvPr>
          <p:cNvPicPr>
            <a:picLocks noChangeAspect="1"/>
          </p:cNvPicPr>
          <p:nvPr/>
        </p:nvPicPr>
        <p:blipFill>
          <a:blip r:embed="rId2"/>
          <a:stretch>
            <a:fillRect/>
          </a:stretch>
        </p:blipFill>
        <p:spPr>
          <a:xfrm>
            <a:off x="228600" y="1752600"/>
            <a:ext cx="8763000" cy="4048690"/>
          </a:xfrm>
          <a:prstGeom prst="rect">
            <a:avLst/>
          </a:prstGeom>
        </p:spPr>
      </p:pic>
    </p:spTree>
    <p:extLst>
      <p:ext uri="{BB962C8B-B14F-4D97-AF65-F5344CB8AC3E}">
        <p14:creationId xmlns:p14="http://schemas.microsoft.com/office/powerpoint/2010/main" val="6600910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C0FB4E47-2961-860D-7714-EA3631236DD0}"/>
              </a:ext>
            </a:extLst>
          </p:cNvPr>
          <p:cNvPicPr>
            <a:picLocks noChangeAspect="1"/>
          </p:cNvPicPr>
          <p:nvPr/>
        </p:nvPicPr>
        <p:blipFill>
          <a:blip r:embed="rId2"/>
          <a:stretch>
            <a:fillRect/>
          </a:stretch>
        </p:blipFill>
        <p:spPr>
          <a:xfrm>
            <a:off x="137493" y="1524000"/>
            <a:ext cx="8869013" cy="4686954"/>
          </a:xfrm>
          <a:prstGeom prst="rect">
            <a:avLst/>
          </a:prstGeom>
        </p:spPr>
      </p:pic>
    </p:spTree>
    <p:extLst>
      <p:ext uri="{BB962C8B-B14F-4D97-AF65-F5344CB8AC3E}">
        <p14:creationId xmlns:p14="http://schemas.microsoft.com/office/powerpoint/2010/main" val="4646181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9460FB51-43E5-7F34-5ABF-7EBE5AA8DEA3}"/>
              </a:ext>
            </a:extLst>
          </p:cNvPr>
          <p:cNvPicPr>
            <a:picLocks noChangeAspect="1"/>
          </p:cNvPicPr>
          <p:nvPr/>
        </p:nvPicPr>
        <p:blipFill>
          <a:blip r:embed="rId2"/>
          <a:stretch>
            <a:fillRect/>
          </a:stretch>
        </p:blipFill>
        <p:spPr>
          <a:xfrm>
            <a:off x="152400" y="1752600"/>
            <a:ext cx="8763000" cy="3962953"/>
          </a:xfrm>
          <a:prstGeom prst="rect">
            <a:avLst/>
          </a:prstGeom>
        </p:spPr>
      </p:pic>
    </p:spTree>
    <p:extLst>
      <p:ext uri="{BB962C8B-B14F-4D97-AF65-F5344CB8AC3E}">
        <p14:creationId xmlns:p14="http://schemas.microsoft.com/office/powerpoint/2010/main" val="42881695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3EC02D9C-C6F8-B39B-A41A-044F4DE851EB}"/>
              </a:ext>
            </a:extLst>
          </p:cNvPr>
          <p:cNvPicPr>
            <a:picLocks noChangeAspect="1"/>
          </p:cNvPicPr>
          <p:nvPr/>
        </p:nvPicPr>
        <p:blipFill>
          <a:blip r:embed="rId2"/>
          <a:stretch>
            <a:fillRect/>
          </a:stretch>
        </p:blipFill>
        <p:spPr>
          <a:xfrm>
            <a:off x="0" y="1524000"/>
            <a:ext cx="9059539" cy="4553585"/>
          </a:xfrm>
          <a:prstGeom prst="rect">
            <a:avLst/>
          </a:prstGeom>
        </p:spPr>
      </p:pic>
    </p:spTree>
    <p:extLst>
      <p:ext uri="{BB962C8B-B14F-4D97-AF65-F5344CB8AC3E}">
        <p14:creationId xmlns:p14="http://schemas.microsoft.com/office/powerpoint/2010/main" val="7658395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29457961-4632-48C6-2A73-2C2FB3FA8073}"/>
              </a:ext>
            </a:extLst>
          </p:cNvPr>
          <p:cNvPicPr>
            <a:picLocks noChangeAspect="1"/>
          </p:cNvPicPr>
          <p:nvPr/>
        </p:nvPicPr>
        <p:blipFill>
          <a:blip r:embed="rId2"/>
          <a:stretch>
            <a:fillRect/>
          </a:stretch>
        </p:blipFill>
        <p:spPr>
          <a:xfrm>
            <a:off x="156849" y="1371600"/>
            <a:ext cx="8830301" cy="5115330"/>
          </a:xfrm>
          <a:prstGeom prst="rect">
            <a:avLst/>
          </a:prstGeom>
        </p:spPr>
      </p:pic>
    </p:spTree>
    <p:extLst>
      <p:ext uri="{BB962C8B-B14F-4D97-AF65-F5344CB8AC3E}">
        <p14:creationId xmlns:p14="http://schemas.microsoft.com/office/powerpoint/2010/main" val="31736228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26877075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4134464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Business Metrics:</a:t>
            </a:r>
            <a:endParaRPr lang="en-US" dirty="0"/>
          </a:p>
          <a:p>
            <a:pPr lvl="1">
              <a:buFont typeface="Arial" panose="020B0604020202020204" pitchFamily="34" charset="0"/>
              <a:buChar char="•"/>
            </a:pPr>
            <a:r>
              <a:rPr lang="en-US" b="1" dirty="0"/>
              <a:t>Revenue Growth:</a:t>
            </a:r>
            <a:r>
              <a:rPr lang="en-US" dirty="0"/>
              <a:t> Measures the increase in revenue over a certain period.</a:t>
            </a:r>
          </a:p>
          <a:p>
            <a:pPr lvl="1">
              <a:buFont typeface="Arial" panose="020B0604020202020204" pitchFamily="34" charset="0"/>
              <a:buChar char="•"/>
            </a:pPr>
            <a:r>
              <a:rPr lang="en-US" b="1" dirty="0"/>
              <a:t>Profit Margin:</a:t>
            </a:r>
            <a:r>
              <a:rPr lang="en-US" dirty="0"/>
              <a:t> Percentage of profit generated from total revenue.</a:t>
            </a:r>
          </a:p>
          <a:p>
            <a:pPr lvl="1">
              <a:buFont typeface="Arial" panose="020B0604020202020204" pitchFamily="34" charset="0"/>
              <a:buChar char="•"/>
            </a:pPr>
            <a:r>
              <a:rPr lang="en-US" b="1" dirty="0"/>
              <a:t>Customer Acquisition Cost (CAC):</a:t>
            </a:r>
            <a:r>
              <a:rPr lang="en-US" dirty="0"/>
              <a:t> The cost of acquiring a new customer.</a:t>
            </a:r>
          </a:p>
          <a:p>
            <a:pPr lvl="1">
              <a:buFont typeface="Arial" panose="020B0604020202020204" pitchFamily="34" charset="0"/>
              <a:buChar char="•"/>
            </a:pPr>
            <a:r>
              <a:rPr lang="en-US" b="1" dirty="0"/>
              <a:t>Net Promoter Score (NPS):</a:t>
            </a:r>
            <a:r>
              <a:rPr lang="en-US" dirty="0"/>
              <a:t> Measures customer satisfaction and likelihood to recommend a service/product.</a:t>
            </a:r>
          </a:p>
          <a:p>
            <a:pPr lvl="1">
              <a:buFont typeface="Arial" panose="020B0604020202020204" pitchFamily="34" charset="0"/>
              <a:buChar char="•"/>
            </a:pPr>
            <a:r>
              <a:rPr lang="en-US" b="1" dirty="0"/>
              <a:t>Churn Rate:</a:t>
            </a:r>
            <a:r>
              <a:rPr lang="en-US" dirty="0"/>
              <a:t> The percentage of customers who stop using a service/product.</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6241520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403DE7A5-5B6E-4EA6-719D-A7B848A477C9}"/>
              </a:ext>
            </a:extLst>
          </p:cNvPr>
          <p:cNvPicPr>
            <a:picLocks noChangeAspect="1"/>
          </p:cNvPicPr>
          <p:nvPr/>
        </p:nvPicPr>
        <p:blipFill>
          <a:blip r:embed="rId2"/>
          <a:stretch>
            <a:fillRect/>
          </a:stretch>
        </p:blipFill>
        <p:spPr>
          <a:xfrm>
            <a:off x="304800" y="2133600"/>
            <a:ext cx="8458200" cy="3177583"/>
          </a:xfrm>
          <a:prstGeom prst="rect">
            <a:avLst/>
          </a:prstGeom>
        </p:spPr>
      </p:pic>
    </p:spTree>
    <p:extLst>
      <p:ext uri="{BB962C8B-B14F-4D97-AF65-F5344CB8AC3E}">
        <p14:creationId xmlns:p14="http://schemas.microsoft.com/office/powerpoint/2010/main" val="3176881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jvm_memory_used_bytes</a:t>
            </a:r>
            <a:r>
              <a:rPr lang="en-US" dirty="0"/>
              <a:t>{area="heap"}</a:t>
            </a:r>
          </a:p>
          <a:p>
            <a:r>
              <a:rPr lang="en-US" dirty="0" err="1"/>
              <a:t>jvm_memory_used_bytes</a:t>
            </a:r>
            <a:r>
              <a:rPr lang="en-US" dirty="0"/>
              <a:t>{area="</a:t>
            </a:r>
            <a:r>
              <a:rPr lang="en-US" dirty="0" err="1"/>
              <a:t>nonheap</a:t>
            </a:r>
            <a:r>
              <a:rPr lang="en-US" dirty="0"/>
              <a:t>"}</a:t>
            </a:r>
          </a:p>
          <a:p>
            <a:r>
              <a:rPr lang="en-US" dirty="0" err="1"/>
              <a:t>jvm_memory_max_bytes</a:t>
            </a:r>
            <a:r>
              <a:rPr lang="en-US" dirty="0"/>
              <a:t>{area="heap"}</a:t>
            </a:r>
          </a:p>
          <a:p>
            <a:r>
              <a:rPr lang="en-IN" dirty="0"/>
              <a:t>(</a:t>
            </a:r>
            <a:r>
              <a:rPr lang="en-IN" dirty="0" err="1"/>
              <a:t>jvm_memory_used_bytes</a:t>
            </a:r>
            <a:r>
              <a:rPr lang="en-IN" dirty="0"/>
              <a:t>{area="heap"} / </a:t>
            </a:r>
            <a:r>
              <a:rPr lang="en-IN" dirty="0" err="1"/>
              <a:t>jvm_memory_max_bytes</a:t>
            </a:r>
            <a:r>
              <a:rPr lang="en-IN" dirty="0"/>
              <a:t>{area="heap"}) * 100</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Memory Usage</a:t>
            </a:r>
          </a:p>
        </p:txBody>
      </p:sp>
    </p:spTree>
    <p:extLst>
      <p:ext uri="{BB962C8B-B14F-4D97-AF65-F5344CB8AC3E}">
        <p14:creationId xmlns:p14="http://schemas.microsoft.com/office/powerpoint/2010/main" val="28658358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jvm_gc_pause_seconds_sum</a:t>
            </a:r>
            <a:r>
              <a:rPr lang="en-US" dirty="0"/>
              <a:t>)</a:t>
            </a:r>
          </a:p>
          <a:p>
            <a:r>
              <a:rPr lang="en-US" dirty="0"/>
              <a:t>sum(</a:t>
            </a:r>
            <a:r>
              <a:rPr lang="en-US" dirty="0" err="1"/>
              <a:t>jvm_gc_pause_seconds_count</a:t>
            </a:r>
            <a:r>
              <a:rPr lang="en-US" dirty="0"/>
              <a:t>)</a:t>
            </a:r>
          </a:p>
          <a:p>
            <a:r>
              <a:rPr lang="en-IN" dirty="0"/>
              <a:t>sum(</a:t>
            </a:r>
            <a:r>
              <a:rPr lang="en-IN" dirty="0" err="1"/>
              <a:t>jvm_gc_pause_seconds_sum</a:t>
            </a:r>
            <a:r>
              <a:rPr lang="en-IN" dirty="0"/>
              <a:t>) / sum(</a:t>
            </a:r>
            <a:r>
              <a:rPr lang="en-IN" dirty="0" err="1"/>
              <a:t>jvm_gc_pause_seconds_count</a:t>
            </a:r>
            <a:r>
              <a:rPr lang="en-IN" dirty="0"/>
              <a:t>)</a:t>
            </a:r>
          </a:p>
          <a:p>
            <a:r>
              <a:rPr lang="en-US" dirty="0"/>
              <a:t>sum(</a:t>
            </a:r>
            <a:r>
              <a:rPr lang="en-US" dirty="0" err="1"/>
              <a:t>jvm_gc_pause_seconds_sum</a:t>
            </a:r>
            <a:r>
              <a:rPr lang="en-US" dirty="0"/>
              <a:t>{</a:t>
            </a:r>
            <a:r>
              <a:rPr lang="en-US" dirty="0" err="1"/>
              <a:t>gc</a:t>
            </a:r>
            <a:r>
              <a:rPr lang="en-US" dirty="0"/>
              <a:t>="G1 Old Generation"})</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Garbage Collection (GC)</a:t>
            </a:r>
          </a:p>
        </p:txBody>
      </p:sp>
    </p:spTree>
    <p:extLst>
      <p:ext uri="{BB962C8B-B14F-4D97-AF65-F5344CB8AC3E}">
        <p14:creationId xmlns:p14="http://schemas.microsoft.com/office/powerpoint/2010/main" val="18912415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jvm_threads_live_threads</a:t>
            </a:r>
            <a:endParaRPr lang="en-US" dirty="0"/>
          </a:p>
          <a:p>
            <a:r>
              <a:rPr lang="en-IN" dirty="0" err="1"/>
              <a:t>jvm_threads_peak_threads</a:t>
            </a:r>
            <a:endParaRPr lang="en-IN" dirty="0"/>
          </a:p>
          <a:p>
            <a:r>
              <a:rPr lang="en-IN" dirty="0" err="1"/>
              <a:t>jvm_threads_daemon_threads</a:t>
            </a:r>
            <a:endParaRPr lang="en-IN" dirty="0"/>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Threads</a:t>
            </a:r>
          </a:p>
        </p:txBody>
      </p:sp>
    </p:spTree>
    <p:extLst>
      <p:ext uri="{BB962C8B-B14F-4D97-AF65-F5344CB8AC3E}">
        <p14:creationId xmlns:p14="http://schemas.microsoft.com/office/powerpoint/2010/main" val="18945032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http_server_requests_seconds_count</a:t>
            </a:r>
            <a:r>
              <a:rPr lang="en-US" dirty="0"/>
              <a:t>)</a:t>
            </a:r>
          </a:p>
          <a:p>
            <a:r>
              <a:rPr lang="en-IN" dirty="0"/>
              <a:t>sum(</a:t>
            </a:r>
            <a:r>
              <a:rPr lang="en-IN" dirty="0" err="1"/>
              <a:t>http_server_requests_seconds_sum</a:t>
            </a:r>
            <a:r>
              <a:rPr lang="en-IN" dirty="0"/>
              <a:t>) / sum(</a:t>
            </a:r>
            <a:r>
              <a:rPr lang="en-IN" dirty="0" err="1"/>
              <a:t>http_server_requests_seconds_count</a:t>
            </a:r>
            <a:r>
              <a:rPr lang="en-IN" dirty="0"/>
              <a:t>)</a:t>
            </a:r>
          </a:p>
          <a:p>
            <a:r>
              <a:rPr lang="en-IN" dirty="0"/>
              <a:t>sum(</a:t>
            </a:r>
            <a:r>
              <a:rPr lang="en-IN" dirty="0" err="1"/>
              <a:t>http_server_requests_seconds_count</a:t>
            </a:r>
            <a:r>
              <a:rPr lang="en-IN" dirty="0"/>
              <a:t>) by (status)</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HTTP Request Metrics</a:t>
            </a:r>
          </a:p>
        </p:txBody>
      </p:sp>
    </p:spTree>
    <p:extLst>
      <p:ext uri="{BB962C8B-B14F-4D97-AF65-F5344CB8AC3E}">
        <p14:creationId xmlns:p14="http://schemas.microsoft.com/office/powerpoint/2010/main" val="35468420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rate(</a:t>
            </a:r>
            <a:r>
              <a:rPr lang="en-US" dirty="0" err="1"/>
              <a:t>jvm_gc_pause_seconds_count</a:t>
            </a:r>
            <a:r>
              <a:rPr lang="en-US" dirty="0"/>
              <a:t>[5m])</a:t>
            </a:r>
          </a:p>
          <a:p>
            <a:r>
              <a:rPr lang="en-US" dirty="0"/>
              <a:t>rate(jvm_memory_used_bytes{area="heap"}[5m])</a:t>
            </a:r>
          </a:p>
          <a:p>
            <a:r>
              <a:rPr lang="en-IN" dirty="0"/>
              <a:t>rate(</a:t>
            </a:r>
            <a:r>
              <a:rPr lang="en-IN" dirty="0" err="1"/>
              <a:t>http_server_requests_seconds_count</a:t>
            </a:r>
            <a:r>
              <a:rPr lang="en-IN" dirty="0"/>
              <a:t>[1m])</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a:t>
            </a:r>
            <a:r>
              <a:rPr lang="en-US" dirty="0"/>
              <a:t>Rate of Change (GC, Memory, etc.)</a:t>
            </a:r>
            <a:endParaRPr lang="en-IN" dirty="0"/>
          </a:p>
        </p:txBody>
      </p:sp>
    </p:spTree>
    <p:extLst>
      <p:ext uri="{BB962C8B-B14F-4D97-AF65-F5344CB8AC3E}">
        <p14:creationId xmlns:p14="http://schemas.microsoft.com/office/powerpoint/2010/main" val="9212747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476A70-5AAC-E2B1-430B-51166129482E}"/>
              </a:ext>
            </a:extLst>
          </p:cNvPr>
          <p:cNvSpPr>
            <a:spLocks noGrp="1"/>
          </p:cNvSpPr>
          <p:nvPr>
            <p:ph sz="quarter" idx="12"/>
          </p:nvPr>
        </p:nvSpPr>
        <p:spPr/>
        <p:txBody>
          <a:bodyPr>
            <a:normAutofit fontScale="92500" lnSpcReduction="20000"/>
          </a:bodyPr>
          <a:lstStyle/>
          <a:p>
            <a:r>
              <a:rPr lang="en-US" b="1" dirty="0"/>
              <a:t>Types of Metrics</a:t>
            </a:r>
          </a:p>
          <a:p>
            <a:r>
              <a:rPr lang="en-US" b="1" dirty="0"/>
              <a:t>Counter</a:t>
            </a:r>
            <a:r>
              <a:rPr lang="en-US" dirty="0"/>
              <a:t>:</a:t>
            </a:r>
          </a:p>
          <a:p>
            <a:pPr lvl="1"/>
            <a:r>
              <a:rPr lang="en-US" dirty="0"/>
              <a:t>Monotonic increasing until reset.</a:t>
            </a:r>
          </a:p>
          <a:p>
            <a:pPr lvl="1"/>
            <a:r>
              <a:rPr lang="en-US" dirty="0"/>
              <a:t>Examples: </a:t>
            </a:r>
            <a:r>
              <a:rPr lang="en-US" dirty="0" err="1"/>
              <a:t>http_requests_total</a:t>
            </a:r>
            <a:r>
              <a:rPr lang="en-US" dirty="0"/>
              <a:t>, </a:t>
            </a:r>
            <a:r>
              <a:rPr lang="en-US" dirty="0" err="1"/>
              <a:t>bytes_sent_total</a:t>
            </a:r>
            <a:r>
              <a:rPr lang="en-US" dirty="0"/>
              <a:t>.</a:t>
            </a:r>
          </a:p>
          <a:p>
            <a:r>
              <a:rPr lang="en-US" b="1" dirty="0"/>
              <a:t>Gauge</a:t>
            </a:r>
            <a:r>
              <a:rPr lang="en-US" dirty="0"/>
              <a:t>:</a:t>
            </a:r>
          </a:p>
          <a:p>
            <a:pPr lvl="1"/>
            <a:r>
              <a:rPr lang="en-US" dirty="0"/>
              <a:t>Current snapshot value (can go up/down).</a:t>
            </a:r>
          </a:p>
          <a:p>
            <a:pPr lvl="1"/>
            <a:r>
              <a:rPr lang="en-US" dirty="0"/>
              <a:t>Examples: </a:t>
            </a:r>
            <a:r>
              <a:rPr lang="en-US" dirty="0" err="1"/>
              <a:t>memory_usage_bytes</a:t>
            </a:r>
            <a:r>
              <a:rPr lang="en-US" dirty="0"/>
              <a:t>, </a:t>
            </a:r>
            <a:r>
              <a:rPr lang="en-US" dirty="0" err="1"/>
              <a:t>temperature_celsius</a:t>
            </a:r>
            <a:r>
              <a:rPr lang="en-US" dirty="0"/>
              <a:t>.</a:t>
            </a:r>
          </a:p>
          <a:p>
            <a:r>
              <a:rPr lang="en-US" b="1" dirty="0"/>
              <a:t>Histogram</a:t>
            </a:r>
            <a:r>
              <a:rPr lang="en-US" dirty="0"/>
              <a:t>:</a:t>
            </a:r>
          </a:p>
          <a:p>
            <a:pPr lvl="1"/>
            <a:r>
              <a:rPr lang="en-US" dirty="0"/>
              <a:t>Multiple series ending with _bucket, plus _sum and _count.</a:t>
            </a:r>
          </a:p>
          <a:p>
            <a:pPr lvl="1"/>
            <a:r>
              <a:rPr lang="en-US" dirty="0"/>
              <a:t>Example: </a:t>
            </a:r>
            <a:r>
              <a:rPr lang="en-US" dirty="0" err="1"/>
              <a:t>request_duration_seconds_bucket</a:t>
            </a:r>
            <a:r>
              <a:rPr lang="en-US" dirty="0"/>
              <a:t>{le="0.1"}.</a:t>
            </a:r>
          </a:p>
          <a:p>
            <a:r>
              <a:rPr lang="en-US" b="1" dirty="0"/>
              <a:t>Summary</a:t>
            </a:r>
            <a:r>
              <a:rPr lang="en-US" dirty="0"/>
              <a:t>:</a:t>
            </a:r>
          </a:p>
          <a:p>
            <a:pPr lvl="1"/>
            <a:r>
              <a:rPr lang="en-US" dirty="0"/>
              <a:t>Pre-computed quantiles at the client side (harder to aggregate; less used in distributed systems)</a:t>
            </a:r>
          </a:p>
          <a:p>
            <a:endParaRPr lang="en-IN" dirty="0"/>
          </a:p>
        </p:txBody>
      </p:sp>
      <p:sp>
        <p:nvSpPr>
          <p:cNvPr id="3" name="Title 2">
            <a:extLst>
              <a:ext uri="{FF2B5EF4-FFF2-40B4-BE49-F238E27FC236}">
                <a16:creationId xmlns:a16="http://schemas.microsoft.com/office/drawing/2014/main" id="{8B4646FE-938F-0D8B-6605-EEEB7527E960}"/>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15040310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7" name="Picture 6">
            <a:extLst>
              <a:ext uri="{FF2B5EF4-FFF2-40B4-BE49-F238E27FC236}">
                <a16:creationId xmlns:a16="http://schemas.microsoft.com/office/drawing/2014/main" id="{34C19CC0-4B6D-3D77-7BDF-FB9B01D8903B}"/>
              </a:ext>
            </a:extLst>
          </p:cNvPr>
          <p:cNvPicPr>
            <a:picLocks noChangeAspect="1"/>
          </p:cNvPicPr>
          <p:nvPr/>
        </p:nvPicPr>
        <p:blipFill>
          <a:blip r:embed="rId2"/>
          <a:stretch>
            <a:fillRect/>
          </a:stretch>
        </p:blipFill>
        <p:spPr>
          <a:xfrm>
            <a:off x="461035" y="1331167"/>
            <a:ext cx="7920965" cy="5253135"/>
          </a:xfrm>
          <a:prstGeom prst="rect">
            <a:avLst/>
          </a:prstGeom>
        </p:spPr>
      </p:pic>
    </p:spTree>
    <p:extLst>
      <p:ext uri="{BB962C8B-B14F-4D97-AF65-F5344CB8AC3E}">
        <p14:creationId xmlns:p14="http://schemas.microsoft.com/office/powerpoint/2010/main" val="8660493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4" name="Picture 3">
            <a:extLst>
              <a:ext uri="{FF2B5EF4-FFF2-40B4-BE49-F238E27FC236}">
                <a16:creationId xmlns:a16="http://schemas.microsoft.com/office/drawing/2014/main" id="{D3C1919F-D769-2820-5BDC-85360BB9EC4C}"/>
              </a:ext>
            </a:extLst>
          </p:cNvPr>
          <p:cNvPicPr>
            <a:picLocks noChangeAspect="1"/>
          </p:cNvPicPr>
          <p:nvPr/>
        </p:nvPicPr>
        <p:blipFill>
          <a:blip r:embed="rId2"/>
          <a:stretch>
            <a:fillRect/>
          </a:stretch>
        </p:blipFill>
        <p:spPr>
          <a:xfrm>
            <a:off x="533400" y="1343607"/>
            <a:ext cx="7819883" cy="5087511"/>
          </a:xfrm>
          <a:prstGeom prst="rect">
            <a:avLst/>
          </a:prstGeom>
        </p:spPr>
      </p:pic>
    </p:spTree>
    <p:extLst>
      <p:ext uri="{BB962C8B-B14F-4D97-AF65-F5344CB8AC3E}">
        <p14:creationId xmlns:p14="http://schemas.microsoft.com/office/powerpoint/2010/main" val="200833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093D5-383E-5A06-2D08-EDA69C3765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8E00DA-A655-DBBC-6603-3F9E6B0219EA}"/>
              </a:ext>
            </a:extLst>
          </p:cNvPr>
          <p:cNvSpPr>
            <a:spLocks noGrp="1"/>
          </p:cNvSpPr>
          <p:nvPr>
            <p:ph type="title"/>
          </p:nvPr>
        </p:nvSpPr>
        <p:spPr/>
        <p:txBody>
          <a:bodyPr/>
          <a:lstStyle/>
          <a:p>
            <a:r>
              <a:rPr lang="en-IN" dirty="0"/>
              <a:t>Limitations in Prometheus Data Model</a:t>
            </a:r>
          </a:p>
        </p:txBody>
      </p:sp>
      <p:pic>
        <p:nvPicPr>
          <p:cNvPr id="9" name="Picture 8">
            <a:extLst>
              <a:ext uri="{FF2B5EF4-FFF2-40B4-BE49-F238E27FC236}">
                <a16:creationId xmlns:a16="http://schemas.microsoft.com/office/drawing/2014/main" id="{A3068CDE-AE3F-599D-DC5D-FFAB1A82687D}"/>
              </a:ext>
            </a:extLst>
          </p:cNvPr>
          <p:cNvPicPr>
            <a:picLocks noChangeAspect="1"/>
          </p:cNvPicPr>
          <p:nvPr/>
        </p:nvPicPr>
        <p:blipFill>
          <a:blip r:embed="rId2"/>
          <a:stretch>
            <a:fillRect/>
          </a:stretch>
        </p:blipFill>
        <p:spPr>
          <a:xfrm>
            <a:off x="380999" y="1524000"/>
            <a:ext cx="8382001" cy="5058225"/>
          </a:xfrm>
          <a:prstGeom prst="rect">
            <a:avLst/>
          </a:prstGeom>
        </p:spPr>
      </p:pic>
    </p:spTree>
    <p:extLst>
      <p:ext uri="{BB962C8B-B14F-4D97-AF65-F5344CB8AC3E}">
        <p14:creationId xmlns:p14="http://schemas.microsoft.com/office/powerpoint/2010/main" val="1448999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Financial Metrics:</a:t>
            </a:r>
            <a:endParaRPr lang="en-US" dirty="0"/>
          </a:p>
          <a:p>
            <a:pPr lvl="1">
              <a:buFont typeface="Arial" panose="020B0604020202020204" pitchFamily="34" charset="0"/>
              <a:buChar char="•"/>
            </a:pPr>
            <a:r>
              <a:rPr lang="en-US" b="1" dirty="0"/>
              <a:t>Return on Investment (ROI):</a:t>
            </a:r>
            <a:r>
              <a:rPr lang="en-US" dirty="0"/>
              <a:t> Measures profitability relative to the investment cost.</a:t>
            </a:r>
          </a:p>
          <a:p>
            <a:pPr lvl="1">
              <a:buFont typeface="Arial" panose="020B0604020202020204" pitchFamily="34" charset="0"/>
              <a:buChar char="•"/>
            </a:pPr>
            <a:r>
              <a:rPr lang="en-US" b="1" dirty="0"/>
              <a:t>Gross Profit Margin:</a:t>
            </a:r>
            <a:r>
              <a:rPr lang="en-US" dirty="0"/>
              <a:t> A company's total sales revenue minus its cost of goods sold (COGS).</a:t>
            </a:r>
          </a:p>
          <a:p>
            <a:pPr lvl="1">
              <a:buFont typeface="Arial" panose="020B0604020202020204" pitchFamily="34" charset="0"/>
              <a:buChar char="•"/>
            </a:pPr>
            <a:r>
              <a:rPr lang="en-US" b="1" dirty="0"/>
              <a:t>Debt-to-Equity Ratio:</a:t>
            </a:r>
            <a:r>
              <a:rPr lang="en-US" dirty="0"/>
              <a:t> A measure of a company's financial leverage.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0718922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F4C72-CAC5-AE1E-72D3-3863F4F761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277A4A-D760-AB9B-3969-ADB47FEA24D5}"/>
              </a:ext>
            </a:extLst>
          </p:cNvPr>
          <p:cNvSpPr>
            <a:spLocks noGrp="1"/>
          </p:cNvSpPr>
          <p:nvPr>
            <p:ph type="title"/>
          </p:nvPr>
        </p:nvSpPr>
        <p:spPr/>
        <p:txBody>
          <a:bodyPr/>
          <a:lstStyle/>
          <a:p>
            <a:r>
              <a:rPr lang="en-IN" dirty="0"/>
              <a:t>Limitations in Prometheus Labels</a:t>
            </a:r>
          </a:p>
        </p:txBody>
      </p:sp>
      <p:pic>
        <p:nvPicPr>
          <p:cNvPr id="4" name="Picture 3">
            <a:extLst>
              <a:ext uri="{FF2B5EF4-FFF2-40B4-BE49-F238E27FC236}">
                <a16:creationId xmlns:a16="http://schemas.microsoft.com/office/drawing/2014/main" id="{CB4394E9-C995-E1C4-E646-50AE6188D1CD}"/>
              </a:ext>
            </a:extLst>
          </p:cNvPr>
          <p:cNvPicPr>
            <a:picLocks noChangeAspect="1"/>
          </p:cNvPicPr>
          <p:nvPr/>
        </p:nvPicPr>
        <p:blipFill>
          <a:blip r:embed="rId2"/>
          <a:stretch>
            <a:fillRect/>
          </a:stretch>
        </p:blipFill>
        <p:spPr>
          <a:xfrm>
            <a:off x="381000" y="1524000"/>
            <a:ext cx="8610600" cy="5010849"/>
          </a:xfrm>
          <a:prstGeom prst="rect">
            <a:avLst/>
          </a:prstGeom>
        </p:spPr>
      </p:pic>
    </p:spTree>
    <p:extLst>
      <p:ext uri="{BB962C8B-B14F-4D97-AF65-F5344CB8AC3E}">
        <p14:creationId xmlns:p14="http://schemas.microsoft.com/office/powerpoint/2010/main" val="38698140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8EA1D-9590-C50E-079D-74B7723BD58F}"/>
              </a:ext>
            </a:extLst>
          </p:cNvPr>
          <p:cNvSpPr>
            <a:spLocks noGrp="1"/>
          </p:cNvSpPr>
          <p:nvPr>
            <p:ph sz="quarter" idx="12"/>
          </p:nvPr>
        </p:nvSpPr>
        <p:spPr>
          <a:xfrm>
            <a:off x="457201" y="1381125"/>
            <a:ext cx="8228012" cy="1895475"/>
          </a:xfrm>
        </p:spPr>
        <p:txBody>
          <a:bodyPr/>
          <a:lstStyle/>
          <a:p>
            <a:r>
              <a:rPr lang="en-US" dirty="0"/>
              <a:t>The Prometheus Exposition Format is a text-based format used by Prometheus to scrape metrics from instrumented applications (exporters, apps, etc.). It's the default format for exposing metrics over HTTP.</a:t>
            </a:r>
          </a:p>
          <a:p>
            <a:endParaRPr lang="en-IN" dirty="0"/>
          </a:p>
        </p:txBody>
      </p:sp>
      <p:sp>
        <p:nvSpPr>
          <p:cNvPr id="3" name="Title 2">
            <a:extLst>
              <a:ext uri="{FF2B5EF4-FFF2-40B4-BE49-F238E27FC236}">
                <a16:creationId xmlns:a16="http://schemas.microsoft.com/office/drawing/2014/main" id="{831A8453-E290-A15D-0B21-53F11E6BAF20}"/>
              </a:ext>
            </a:extLst>
          </p:cNvPr>
          <p:cNvSpPr>
            <a:spLocks noGrp="1"/>
          </p:cNvSpPr>
          <p:nvPr>
            <p:ph type="title"/>
          </p:nvPr>
        </p:nvSpPr>
        <p:spPr/>
        <p:txBody>
          <a:bodyPr/>
          <a:lstStyle/>
          <a:p>
            <a:r>
              <a:rPr lang="en-IN" dirty="0"/>
              <a:t>Prometheus Exposition Format</a:t>
            </a:r>
          </a:p>
        </p:txBody>
      </p:sp>
      <p:pic>
        <p:nvPicPr>
          <p:cNvPr id="5" name="Picture 4">
            <a:extLst>
              <a:ext uri="{FF2B5EF4-FFF2-40B4-BE49-F238E27FC236}">
                <a16:creationId xmlns:a16="http://schemas.microsoft.com/office/drawing/2014/main" id="{CD71B2A8-431B-C5B1-AD29-D9ECE04AA4FF}"/>
              </a:ext>
            </a:extLst>
          </p:cNvPr>
          <p:cNvPicPr>
            <a:picLocks noChangeAspect="1"/>
          </p:cNvPicPr>
          <p:nvPr/>
        </p:nvPicPr>
        <p:blipFill>
          <a:blip r:embed="rId2"/>
          <a:stretch>
            <a:fillRect/>
          </a:stretch>
        </p:blipFill>
        <p:spPr>
          <a:xfrm>
            <a:off x="1371600" y="3067745"/>
            <a:ext cx="6154009" cy="3620133"/>
          </a:xfrm>
          <a:prstGeom prst="rect">
            <a:avLst/>
          </a:prstGeom>
        </p:spPr>
      </p:pic>
    </p:spTree>
    <p:extLst>
      <p:ext uri="{BB962C8B-B14F-4D97-AF65-F5344CB8AC3E}">
        <p14:creationId xmlns:p14="http://schemas.microsoft.com/office/powerpoint/2010/main" val="26679464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23051-4718-90A9-01BB-732699FC55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7F8656-BCA6-11CE-F6D1-64CF3C5F266F}"/>
              </a:ext>
            </a:extLst>
          </p:cNvPr>
          <p:cNvSpPr>
            <a:spLocks noGrp="1"/>
          </p:cNvSpPr>
          <p:nvPr>
            <p:ph type="title"/>
          </p:nvPr>
        </p:nvSpPr>
        <p:spPr/>
        <p:txBody>
          <a:bodyPr/>
          <a:lstStyle/>
          <a:p>
            <a:r>
              <a:rPr lang="en-IN" dirty="0"/>
              <a:t>Prometheus Exposition Format</a:t>
            </a:r>
          </a:p>
        </p:txBody>
      </p:sp>
      <p:pic>
        <p:nvPicPr>
          <p:cNvPr id="8" name="Picture 7">
            <a:extLst>
              <a:ext uri="{FF2B5EF4-FFF2-40B4-BE49-F238E27FC236}">
                <a16:creationId xmlns:a16="http://schemas.microsoft.com/office/drawing/2014/main" id="{0C33119D-5042-00FD-B7F7-1D494D342705}"/>
              </a:ext>
            </a:extLst>
          </p:cNvPr>
          <p:cNvPicPr>
            <a:picLocks noChangeAspect="1"/>
          </p:cNvPicPr>
          <p:nvPr/>
        </p:nvPicPr>
        <p:blipFill>
          <a:blip r:embed="rId2"/>
          <a:stretch>
            <a:fillRect/>
          </a:stretch>
        </p:blipFill>
        <p:spPr>
          <a:xfrm>
            <a:off x="37467" y="1752600"/>
            <a:ext cx="9069066" cy="2743583"/>
          </a:xfrm>
          <a:prstGeom prst="rect">
            <a:avLst/>
          </a:prstGeom>
        </p:spPr>
      </p:pic>
    </p:spTree>
    <p:extLst>
      <p:ext uri="{BB962C8B-B14F-4D97-AF65-F5344CB8AC3E}">
        <p14:creationId xmlns:p14="http://schemas.microsoft.com/office/powerpoint/2010/main" val="39243928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B80C1-DBA7-C35C-65E5-DFDEFB7942CB}"/>
              </a:ext>
            </a:extLst>
          </p:cNvPr>
          <p:cNvSpPr>
            <a:spLocks noGrp="1"/>
          </p:cNvSpPr>
          <p:nvPr>
            <p:ph sz="quarter" idx="12"/>
          </p:nvPr>
        </p:nvSpPr>
        <p:spPr/>
        <p:txBody>
          <a:bodyPr>
            <a:normAutofit fontScale="92500" lnSpcReduction="20000"/>
          </a:bodyPr>
          <a:lstStyle/>
          <a:p>
            <a:r>
              <a:rPr lang="en-IN" dirty="0"/>
              <a:t># HELP </a:t>
            </a:r>
            <a:r>
              <a:rPr lang="en-IN" dirty="0" err="1"/>
              <a:t>go_gc_duration_seconds</a:t>
            </a:r>
            <a:r>
              <a:rPr lang="en-IN" dirty="0"/>
              <a:t> A summary of the wall-time pause (stop-the-world) duration in garbage collection cycles.</a:t>
            </a:r>
          </a:p>
          <a:p>
            <a:r>
              <a:rPr lang="en-IN" dirty="0"/>
              <a:t># TYPE </a:t>
            </a:r>
            <a:r>
              <a:rPr lang="en-IN" dirty="0" err="1"/>
              <a:t>go_gc_duration_seconds</a:t>
            </a:r>
            <a:r>
              <a:rPr lang="en-IN" dirty="0"/>
              <a:t> summary</a:t>
            </a:r>
          </a:p>
          <a:p>
            <a:r>
              <a:rPr lang="en-IN" dirty="0" err="1"/>
              <a:t>go_gc_duration_seconds</a:t>
            </a:r>
            <a:r>
              <a:rPr lang="en-IN" dirty="0"/>
              <a:t>{quantile="0"} 1.5378e-05</a:t>
            </a:r>
          </a:p>
          <a:p>
            <a:r>
              <a:rPr lang="en-IN" dirty="0" err="1"/>
              <a:t>go_gc_duration_seconds</a:t>
            </a:r>
            <a:r>
              <a:rPr lang="en-IN" dirty="0"/>
              <a:t>{quantile="0.25"} 2.6879e-05</a:t>
            </a:r>
          </a:p>
          <a:p>
            <a:r>
              <a:rPr lang="en-IN" dirty="0" err="1"/>
              <a:t>go_gc_duration_seconds</a:t>
            </a:r>
            <a:r>
              <a:rPr lang="en-IN" dirty="0"/>
              <a:t>{quantile="0.5"} 3.2515e-05</a:t>
            </a:r>
          </a:p>
          <a:p>
            <a:r>
              <a:rPr lang="en-IN" dirty="0" err="1"/>
              <a:t>go_gc_duration_seconds</a:t>
            </a:r>
            <a:r>
              <a:rPr lang="en-IN" dirty="0"/>
              <a:t>{quantile="0.75"} 3.9957e-05</a:t>
            </a:r>
          </a:p>
          <a:p>
            <a:r>
              <a:rPr lang="en-IN" dirty="0" err="1"/>
              <a:t>go_gc_duration_seconds</a:t>
            </a:r>
            <a:r>
              <a:rPr lang="en-IN" dirty="0"/>
              <a:t>{quantile="1"} 0.00037568</a:t>
            </a:r>
          </a:p>
          <a:p>
            <a:r>
              <a:rPr lang="en-IN" dirty="0" err="1"/>
              <a:t>go_gc_duration_seconds_sum</a:t>
            </a:r>
            <a:r>
              <a:rPr lang="en-IN" dirty="0"/>
              <a:t> 0.041221056</a:t>
            </a:r>
          </a:p>
          <a:p>
            <a:r>
              <a:rPr lang="en-IN" dirty="0" err="1"/>
              <a:t>go_gc_duration_seconds_count</a:t>
            </a:r>
            <a:r>
              <a:rPr lang="en-IN" dirty="0"/>
              <a:t> 674</a:t>
            </a:r>
          </a:p>
        </p:txBody>
      </p:sp>
      <p:sp>
        <p:nvSpPr>
          <p:cNvPr id="3" name="Title 2">
            <a:extLst>
              <a:ext uri="{FF2B5EF4-FFF2-40B4-BE49-F238E27FC236}">
                <a16:creationId xmlns:a16="http://schemas.microsoft.com/office/drawing/2014/main" id="{EC03D320-5537-314B-705E-0B0FE970F751}"/>
              </a:ext>
            </a:extLst>
          </p:cNvPr>
          <p:cNvSpPr>
            <a:spLocks noGrp="1"/>
          </p:cNvSpPr>
          <p:nvPr>
            <p:ph type="title"/>
          </p:nvPr>
        </p:nvSpPr>
        <p:spPr/>
        <p:txBody>
          <a:bodyPr/>
          <a:lstStyle/>
          <a:p>
            <a:r>
              <a:rPr lang="en-IN" dirty="0"/>
              <a:t>Exposition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CAA6F87-A900-273A-AD54-236EC0F2C4EE}"/>
                  </a:ext>
                </a:extLst>
              </p14:cNvPr>
              <p14:cNvContentPartPr/>
              <p14:nvPr/>
            </p14:nvContentPartPr>
            <p14:xfrm>
              <a:off x="489695" y="1096522"/>
              <a:ext cx="1360440" cy="743400"/>
            </p14:xfrm>
          </p:contentPart>
        </mc:Choice>
        <mc:Fallback xmlns="">
          <p:pic>
            <p:nvPicPr>
              <p:cNvPr id="4" name="Ink 3">
                <a:extLst>
                  <a:ext uri="{FF2B5EF4-FFF2-40B4-BE49-F238E27FC236}">
                    <a16:creationId xmlns:a16="http://schemas.microsoft.com/office/drawing/2014/main" id="{FCAA6F87-A900-273A-AD54-236EC0F2C4EE}"/>
                  </a:ext>
                </a:extLst>
              </p:cNvPr>
              <p:cNvPicPr/>
              <p:nvPr/>
            </p:nvPicPr>
            <p:blipFill>
              <a:blip r:embed="rId3"/>
              <a:stretch>
                <a:fillRect/>
              </a:stretch>
            </p:blipFill>
            <p:spPr>
              <a:xfrm>
                <a:off x="483575" y="1090402"/>
                <a:ext cx="137268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67FDE36-AA01-CA08-D719-944D1318A553}"/>
                  </a:ext>
                </a:extLst>
              </p14:cNvPr>
              <p14:cNvContentPartPr/>
              <p14:nvPr/>
            </p14:nvContentPartPr>
            <p14:xfrm>
              <a:off x="143015" y="2232322"/>
              <a:ext cx="1956600" cy="587880"/>
            </p14:xfrm>
          </p:contentPart>
        </mc:Choice>
        <mc:Fallback xmlns="">
          <p:pic>
            <p:nvPicPr>
              <p:cNvPr id="5" name="Ink 4">
                <a:extLst>
                  <a:ext uri="{FF2B5EF4-FFF2-40B4-BE49-F238E27FC236}">
                    <a16:creationId xmlns:a16="http://schemas.microsoft.com/office/drawing/2014/main" id="{B67FDE36-AA01-CA08-D719-944D1318A553}"/>
                  </a:ext>
                </a:extLst>
              </p:cNvPr>
              <p:cNvPicPr/>
              <p:nvPr/>
            </p:nvPicPr>
            <p:blipFill>
              <a:blip r:embed="rId5"/>
              <a:stretch>
                <a:fillRect/>
              </a:stretch>
            </p:blipFill>
            <p:spPr>
              <a:xfrm>
                <a:off x="136895" y="2226202"/>
                <a:ext cx="1968840" cy="600120"/>
              </a:xfrm>
              <a:prstGeom prst="rect">
                <a:avLst/>
              </a:prstGeom>
            </p:spPr>
          </p:pic>
        </mc:Fallback>
      </mc:AlternateContent>
    </p:spTree>
    <p:extLst>
      <p:ext uri="{BB962C8B-B14F-4D97-AF65-F5344CB8AC3E}">
        <p14:creationId xmlns:p14="http://schemas.microsoft.com/office/powerpoint/2010/main" val="14602918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3881A-2F8C-E0EC-60F7-A8AD2D98152B}"/>
              </a:ext>
            </a:extLst>
          </p:cNvPr>
          <p:cNvSpPr>
            <a:spLocks noGrp="1"/>
          </p:cNvSpPr>
          <p:nvPr>
            <p:ph sz="quarter" idx="12"/>
          </p:nvPr>
        </p:nvSpPr>
        <p:spPr/>
        <p:txBody>
          <a:bodyPr>
            <a:normAutofit/>
          </a:bodyPr>
          <a:lstStyle/>
          <a:p>
            <a:r>
              <a:rPr lang="en-US" dirty="0"/>
              <a:t>Prometheus is a powerful monitoring tool that collects and stores time-series data as metrics. </a:t>
            </a:r>
          </a:p>
          <a:p>
            <a:r>
              <a:rPr lang="en-US" dirty="0"/>
              <a:t>It supports four types of metrics:</a:t>
            </a:r>
          </a:p>
          <a:p>
            <a:r>
              <a:rPr lang="en-US" dirty="0"/>
              <a:t>Counter: A cumulative metric that only increases or resets to zero.</a:t>
            </a:r>
          </a:p>
          <a:p>
            <a:r>
              <a:rPr lang="en-US" dirty="0"/>
              <a:t>Gauge: A metric that can increase or decrease.</a:t>
            </a:r>
          </a:p>
          <a:p>
            <a:r>
              <a:rPr lang="en-US" dirty="0"/>
              <a:t>Histogram: A metric that samples observations and counts them in configurable buckets.</a:t>
            </a:r>
          </a:p>
          <a:p>
            <a:r>
              <a:rPr lang="en-US" dirty="0"/>
              <a:t>Summary: Like histogram but calculates configurable quantiles over a sliding time window.</a:t>
            </a:r>
            <a:endParaRPr lang="en-IN" dirty="0"/>
          </a:p>
        </p:txBody>
      </p:sp>
      <p:sp>
        <p:nvSpPr>
          <p:cNvPr id="3" name="Title 2">
            <a:extLst>
              <a:ext uri="{FF2B5EF4-FFF2-40B4-BE49-F238E27FC236}">
                <a16:creationId xmlns:a16="http://schemas.microsoft.com/office/drawing/2014/main" id="{D818CA56-2880-1BF2-07AF-B527A3C6469F}"/>
              </a:ext>
            </a:extLst>
          </p:cNvPr>
          <p:cNvSpPr>
            <a:spLocks noGrp="1"/>
          </p:cNvSpPr>
          <p:nvPr>
            <p:ph type="title"/>
          </p:nvPr>
        </p:nvSpPr>
        <p:spPr/>
        <p:txBody>
          <a:bodyPr/>
          <a:lstStyle/>
          <a:p>
            <a:r>
              <a:rPr lang="en-US" dirty="0"/>
              <a:t>Understanding Prometheus Metrics and Buckets</a:t>
            </a:r>
            <a:endParaRPr lang="en-IN" dirty="0"/>
          </a:p>
        </p:txBody>
      </p:sp>
    </p:spTree>
    <p:extLst>
      <p:ext uri="{BB962C8B-B14F-4D97-AF65-F5344CB8AC3E}">
        <p14:creationId xmlns:p14="http://schemas.microsoft.com/office/powerpoint/2010/main" val="41503297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4D7EB-AB04-DF7B-94FC-07022AA531E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8F406D-2E9F-CA64-A96D-9D6E38DC04E9}"/>
              </a:ext>
            </a:extLst>
          </p:cNvPr>
          <p:cNvSpPr>
            <a:spLocks noGrp="1"/>
          </p:cNvSpPr>
          <p:nvPr>
            <p:ph sz="quarter" idx="12"/>
          </p:nvPr>
        </p:nvSpPr>
        <p:spPr/>
        <p:txBody>
          <a:bodyPr>
            <a:normAutofit/>
          </a:bodyPr>
          <a:lstStyle/>
          <a:p>
            <a:r>
              <a:rPr lang="en-US" dirty="0"/>
              <a:t>Buckets are primarily associated with histogram metrics in Prometheus. </a:t>
            </a:r>
          </a:p>
          <a:p>
            <a:r>
              <a:rPr lang="en-US" dirty="0"/>
              <a:t>They represent ranges of observed values and are essential for aggregating data efficiently. </a:t>
            </a:r>
          </a:p>
          <a:p>
            <a:r>
              <a:rPr lang="en-US" dirty="0"/>
              <a:t>By using buckets, Prometheus can provide insights into the distribution of metric values without storing every individual data point.</a:t>
            </a:r>
            <a:endParaRPr lang="en-IN" dirty="0"/>
          </a:p>
        </p:txBody>
      </p:sp>
      <p:sp>
        <p:nvSpPr>
          <p:cNvPr id="3" name="Title 2">
            <a:extLst>
              <a:ext uri="{FF2B5EF4-FFF2-40B4-BE49-F238E27FC236}">
                <a16:creationId xmlns:a16="http://schemas.microsoft.com/office/drawing/2014/main" id="{31C1031D-7F72-9AB1-6692-7BE2C7D890B4}"/>
              </a:ext>
            </a:extLst>
          </p:cNvPr>
          <p:cNvSpPr>
            <a:spLocks noGrp="1"/>
          </p:cNvSpPr>
          <p:nvPr>
            <p:ph type="title"/>
          </p:nvPr>
        </p:nvSpPr>
        <p:spPr/>
        <p:txBody>
          <a:bodyPr/>
          <a:lstStyle/>
          <a:p>
            <a:r>
              <a:rPr lang="en-US" dirty="0"/>
              <a:t>Understanding Prometheus Metrics and Buckets</a:t>
            </a:r>
            <a:endParaRPr lang="en-IN" dirty="0"/>
          </a:p>
        </p:txBody>
      </p:sp>
    </p:spTree>
    <p:extLst>
      <p:ext uri="{BB962C8B-B14F-4D97-AF65-F5344CB8AC3E}">
        <p14:creationId xmlns:p14="http://schemas.microsoft.com/office/powerpoint/2010/main" val="17931219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9D8-07AA-6C9B-268B-0D5A6F4C2E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A8CF77-5E39-3195-FE21-1C28DB9C9BEA}"/>
              </a:ext>
            </a:extLst>
          </p:cNvPr>
          <p:cNvSpPr>
            <a:spLocks noGrp="1"/>
          </p:cNvSpPr>
          <p:nvPr>
            <p:ph sz="quarter" idx="12"/>
          </p:nvPr>
        </p:nvSpPr>
        <p:spPr/>
        <p:txBody>
          <a:bodyPr>
            <a:normAutofit/>
          </a:bodyPr>
          <a:lstStyle/>
          <a:p>
            <a:r>
              <a:rPr lang="en-US" dirty="0"/>
              <a:t>A bucket in Prometheus is a predefined range of values used to categorize and count observations in histogram metrics. </a:t>
            </a:r>
          </a:p>
          <a:p>
            <a:r>
              <a:rPr lang="en-US" dirty="0"/>
              <a:t>Each bucket represents a cumulative count of all observations less than or equal to its upper bound.</a:t>
            </a:r>
          </a:p>
          <a:p>
            <a:r>
              <a:rPr lang="en-US" dirty="0"/>
              <a:t>This structure allows Prometheus to efficiently store and query large volumes of data while providing valuable insights into the distribution of metric values.</a:t>
            </a:r>
            <a:endParaRPr lang="en-IN" dirty="0"/>
          </a:p>
        </p:txBody>
      </p:sp>
      <p:sp>
        <p:nvSpPr>
          <p:cNvPr id="3" name="Title 2">
            <a:extLst>
              <a:ext uri="{FF2B5EF4-FFF2-40B4-BE49-F238E27FC236}">
                <a16:creationId xmlns:a16="http://schemas.microsoft.com/office/drawing/2014/main" id="{D0376714-4187-44F9-225B-19E7430C2784}"/>
              </a:ext>
            </a:extLst>
          </p:cNvPr>
          <p:cNvSpPr>
            <a:spLocks noGrp="1"/>
          </p:cNvSpPr>
          <p:nvPr>
            <p:ph type="title"/>
          </p:nvPr>
        </p:nvSpPr>
        <p:spPr/>
        <p:txBody>
          <a:bodyPr/>
          <a:lstStyle/>
          <a:p>
            <a:r>
              <a:rPr lang="en-US" dirty="0"/>
              <a:t>What is a Bucket in Prometheus?</a:t>
            </a:r>
            <a:endParaRPr lang="en-IN" dirty="0"/>
          </a:p>
        </p:txBody>
      </p:sp>
    </p:spTree>
    <p:extLst>
      <p:ext uri="{BB962C8B-B14F-4D97-AF65-F5344CB8AC3E}">
        <p14:creationId xmlns:p14="http://schemas.microsoft.com/office/powerpoint/2010/main" val="42499491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E01FF-D915-013F-7B8C-C8CB47F7379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45EFCA-C431-9AE3-70B0-C90549175934}"/>
              </a:ext>
            </a:extLst>
          </p:cNvPr>
          <p:cNvSpPr>
            <a:spLocks noGrp="1"/>
          </p:cNvSpPr>
          <p:nvPr>
            <p:ph sz="quarter" idx="12"/>
          </p:nvPr>
        </p:nvSpPr>
        <p:spPr>
          <a:xfrm>
            <a:off x="457201" y="1381125"/>
            <a:ext cx="8228012" cy="3267075"/>
          </a:xfrm>
        </p:spPr>
        <p:txBody>
          <a:bodyPr>
            <a:normAutofit/>
          </a:bodyPr>
          <a:lstStyle/>
          <a:p>
            <a:r>
              <a:rPr lang="en-US" dirty="0"/>
              <a:t>Prometheus buckets have a specific structure:</a:t>
            </a:r>
          </a:p>
          <a:p>
            <a:r>
              <a:rPr lang="en-US" dirty="0"/>
              <a:t>Metric name: The base name of the histogram metric.</a:t>
            </a:r>
          </a:p>
          <a:p>
            <a:r>
              <a:rPr lang="en-US" dirty="0"/>
              <a:t>_bucket suffix: Appended to the metric name to indicate a bucket.</a:t>
            </a:r>
          </a:p>
          <a:p>
            <a:r>
              <a:rPr lang="en-US" dirty="0"/>
              <a:t>le label: Stands for "less than or equal to" and defines the upper bound of the bucket.</a:t>
            </a:r>
            <a:endParaRPr lang="en-IN" dirty="0"/>
          </a:p>
        </p:txBody>
      </p:sp>
      <p:sp>
        <p:nvSpPr>
          <p:cNvPr id="3" name="Title 2">
            <a:extLst>
              <a:ext uri="{FF2B5EF4-FFF2-40B4-BE49-F238E27FC236}">
                <a16:creationId xmlns:a16="http://schemas.microsoft.com/office/drawing/2014/main" id="{9D6A36C1-1431-E015-AAA6-2EF3EA1CD3B9}"/>
              </a:ext>
            </a:extLst>
          </p:cNvPr>
          <p:cNvSpPr>
            <a:spLocks noGrp="1"/>
          </p:cNvSpPr>
          <p:nvPr>
            <p:ph type="title"/>
          </p:nvPr>
        </p:nvSpPr>
        <p:spPr/>
        <p:txBody>
          <a:bodyPr/>
          <a:lstStyle/>
          <a:p>
            <a:r>
              <a:rPr lang="en-US" dirty="0"/>
              <a:t>Anatomy of a Prometheus Bucket</a:t>
            </a:r>
            <a:endParaRPr lang="en-IN" dirty="0"/>
          </a:p>
        </p:txBody>
      </p:sp>
      <p:pic>
        <p:nvPicPr>
          <p:cNvPr id="5" name="Picture 4">
            <a:extLst>
              <a:ext uri="{FF2B5EF4-FFF2-40B4-BE49-F238E27FC236}">
                <a16:creationId xmlns:a16="http://schemas.microsoft.com/office/drawing/2014/main" id="{D0D6203D-8927-5178-5957-8108600AEFCC}"/>
              </a:ext>
            </a:extLst>
          </p:cNvPr>
          <p:cNvPicPr>
            <a:picLocks noChangeAspect="1"/>
          </p:cNvPicPr>
          <p:nvPr/>
        </p:nvPicPr>
        <p:blipFill>
          <a:blip r:embed="rId2"/>
          <a:stretch>
            <a:fillRect/>
          </a:stretch>
        </p:blipFill>
        <p:spPr>
          <a:xfrm>
            <a:off x="655371" y="4602096"/>
            <a:ext cx="7887801" cy="943107"/>
          </a:xfrm>
          <a:prstGeom prst="rect">
            <a:avLst/>
          </a:prstGeom>
        </p:spPr>
      </p:pic>
    </p:spTree>
    <p:extLst>
      <p:ext uri="{BB962C8B-B14F-4D97-AF65-F5344CB8AC3E}">
        <p14:creationId xmlns:p14="http://schemas.microsoft.com/office/powerpoint/2010/main" val="10963403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84C825-F946-B8C7-4A64-9E85DFA8183E}"/>
              </a:ext>
            </a:extLst>
          </p:cNvPr>
          <p:cNvSpPr>
            <a:spLocks noGrp="1"/>
          </p:cNvSpPr>
          <p:nvPr>
            <p:ph sz="quarter" idx="12"/>
          </p:nvPr>
        </p:nvSpPr>
        <p:spPr>
          <a:xfrm>
            <a:off x="457201" y="1381125"/>
            <a:ext cx="8228012" cy="3038475"/>
          </a:xfrm>
        </p:spPr>
        <p:txBody>
          <a:bodyPr>
            <a:normAutofit lnSpcReduction="10000"/>
          </a:bodyPr>
          <a:lstStyle/>
          <a:p>
            <a:r>
              <a:rPr lang="en-US" dirty="0"/>
              <a:t>Prometheus histograms organize observed values into predefined buckets. </a:t>
            </a:r>
          </a:p>
          <a:p>
            <a:r>
              <a:rPr lang="en-US" dirty="0"/>
              <a:t>When a new observation is made, Prometheus increments the counters for all buckets with upper bounds greater than or equal to the observed value. </a:t>
            </a:r>
          </a:p>
          <a:p>
            <a:r>
              <a:rPr lang="en-US" dirty="0"/>
              <a:t>This process creates a cumulative frequency distribution of the data.</a:t>
            </a:r>
            <a:endParaRPr lang="en-IN" dirty="0"/>
          </a:p>
        </p:txBody>
      </p:sp>
      <p:sp>
        <p:nvSpPr>
          <p:cNvPr id="3" name="Title 2">
            <a:extLst>
              <a:ext uri="{FF2B5EF4-FFF2-40B4-BE49-F238E27FC236}">
                <a16:creationId xmlns:a16="http://schemas.microsoft.com/office/drawing/2014/main" id="{19CB6BA7-19A0-2DC0-1086-184808CAFC71}"/>
              </a:ext>
            </a:extLst>
          </p:cNvPr>
          <p:cNvSpPr>
            <a:spLocks noGrp="1"/>
          </p:cNvSpPr>
          <p:nvPr>
            <p:ph type="title"/>
          </p:nvPr>
        </p:nvSpPr>
        <p:spPr/>
        <p:txBody>
          <a:bodyPr/>
          <a:lstStyle/>
          <a:p>
            <a:r>
              <a:rPr lang="en-US" dirty="0"/>
              <a:t>How Prometheus Histograms Use Buckets</a:t>
            </a:r>
            <a:endParaRPr lang="en-IN" dirty="0"/>
          </a:p>
        </p:txBody>
      </p:sp>
      <p:pic>
        <p:nvPicPr>
          <p:cNvPr id="5" name="Picture 4">
            <a:extLst>
              <a:ext uri="{FF2B5EF4-FFF2-40B4-BE49-F238E27FC236}">
                <a16:creationId xmlns:a16="http://schemas.microsoft.com/office/drawing/2014/main" id="{4794E03A-268A-8DE2-0A3E-7E40C3E26045}"/>
              </a:ext>
            </a:extLst>
          </p:cNvPr>
          <p:cNvPicPr>
            <a:picLocks noChangeAspect="1"/>
          </p:cNvPicPr>
          <p:nvPr/>
        </p:nvPicPr>
        <p:blipFill>
          <a:blip r:embed="rId2"/>
          <a:stretch>
            <a:fillRect/>
          </a:stretch>
        </p:blipFill>
        <p:spPr>
          <a:xfrm>
            <a:off x="914400" y="4395922"/>
            <a:ext cx="6354062" cy="1933845"/>
          </a:xfrm>
          <a:prstGeom prst="rect">
            <a:avLst/>
          </a:prstGeom>
        </p:spPr>
      </p:pic>
    </p:spTree>
    <p:extLst>
      <p:ext uri="{BB962C8B-B14F-4D97-AF65-F5344CB8AC3E}">
        <p14:creationId xmlns:p14="http://schemas.microsoft.com/office/powerpoint/2010/main" val="35526604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B41BF-96F9-DE45-2E5E-6BA1250691B7}"/>
              </a:ext>
            </a:extLst>
          </p:cNvPr>
          <p:cNvSpPr>
            <a:spLocks noGrp="1"/>
          </p:cNvSpPr>
          <p:nvPr>
            <p:ph sz="quarter" idx="12"/>
          </p:nvPr>
        </p:nvSpPr>
        <p:spPr/>
        <p:txBody>
          <a:bodyPr/>
          <a:lstStyle/>
          <a:p>
            <a:r>
              <a:rPr lang="en-US" dirty="0"/>
              <a:t>Measuring request latencies: Buckets help identify performance bottlenecks by showing the distribution of response times.</a:t>
            </a:r>
          </a:p>
          <a:p>
            <a:r>
              <a:rPr lang="en-US" dirty="0"/>
              <a:t>Monitoring system resource utilization: Buckets can track CPU, memory, or disk usage patterns over time.</a:t>
            </a:r>
          </a:p>
          <a:p>
            <a:r>
              <a:rPr lang="en-US" dirty="0"/>
              <a:t>Calculating </a:t>
            </a:r>
            <a:r>
              <a:rPr lang="en-US" dirty="0" err="1"/>
              <a:t>Apdex</a:t>
            </a:r>
            <a:r>
              <a:rPr lang="en-US" dirty="0"/>
              <a:t> scores: Buckets facilitate the computation of application performance index scores.</a:t>
            </a:r>
          </a:p>
          <a:p>
            <a:r>
              <a:rPr lang="en-US" dirty="0"/>
              <a:t>Capacity planning: By analyzing bucket distributions, you can make informed decisions about resource allocation and scaling.</a:t>
            </a:r>
            <a:endParaRPr lang="en-IN" dirty="0"/>
          </a:p>
        </p:txBody>
      </p:sp>
      <p:sp>
        <p:nvSpPr>
          <p:cNvPr id="3" name="Title 2">
            <a:extLst>
              <a:ext uri="{FF2B5EF4-FFF2-40B4-BE49-F238E27FC236}">
                <a16:creationId xmlns:a16="http://schemas.microsoft.com/office/drawing/2014/main" id="{9AD61F9F-A55E-BBAE-FF55-069B086B337C}"/>
              </a:ext>
            </a:extLst>
          </p:cNvPr>
          <p:cNvSpPr>
            <a:spLocks noGrp="1"/>
          </p:cNvSpPr>
          <p:nvPr>
            <p:ph type="title"/>
          </p:nvPr>
        </p:nvSpPr>
        <p:spPr/>
        <p:txBody>
          <a:bodyPr/>
          <a:lstStyle/>
          <a:p>
            <a:r>
              <a:rPr lang="en-US" dirty="0"/>
              <a:t>Practical Applications of Prometheus Buckets</a:t>
            </a:r>
            <a:endParaRPr lang="en-IN" dirty="0"/>
          </a:p>
        </p:txBody>
      </p:sp>
    </p:spTree>
    <p:extLst>
      <p:ext uri="{BB962C8B-B14F-4D97-AF65-F5344CB8AC3E}">
        <p14:creationId xmlns:p14="http://schemas.microsoft.com/office/powerpoint/2010/main" val="915157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Project Management Metrics:</a:t>
            </a:r>
          </a:p>
          <a:p>
            <a:pPr lvl="1"/>
            <a:r>
              <a:rPr lang="en-US" b="1" dirty="0"/>
              <a:t>On-time Delivery</a:t>
            </a:r>
            <a:r>
              <a:rPr lang="en-US" dirty="0"/>
              <a:t>: The percentage of projects delivered by the scheduled due date.</a:t>
            </a:r>
          </a:p>
          <a:p>
            <a:pPr lvl="1"/>
            <a:r>
              <a:rPr lang="en-US" b="1" dirty="0"/>
              <a:t>Budget Variance</a:t>
            </a:r>
            <a:r>
              <a:rPr lang="en-US" dirty="0"/>
              <a:t>: The difference between the budgeted cost and the actual cost.</a:t>
            </a:r>
          </a:p>
          <a:p>
            <a:pPr lvl="1"/>
            <a:r>
              <a:rPr lang="en-US" b="1" dirty="0"/>
              <a:t>Scope Changes</a:t>
            </a:r>
            <a:r>
              <a:rPr lang="en-US" dirty="0"/>
              <a:t>: Number or percentage of changes made to the project scope.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1076229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pPr lvl="1"/>
            <a:r>
              <a:rPr lang="en-US" dirty="0"/>
              <a:t>Counter metrics are used for measurements that only increase. </a:t>
            </a:r>
          </a:p>
          <a:p>
            <a:pPr lvl="1"/>
            <a:r>
              <a:rPr lang="en-US" dirty="0"/>
              <a:t>Therefore, they are always cumulative—their value can only go up. </a:t>
            </a:r>
          </a:p>
          <a:p>
            <a:pPr lvl="1"/>
            <a:r>
              <a:rPr lang="en-US" dirty="0"/>
              <a:t>The only exception is when the counter is restarted, in which case its value is reset to zero.</a:t>
            </a:r>
          </a:p>
          <a:p>
            <a:pPr lvl="1"/>
            <a:r>
              <a:rPr lang="en-US" dirty="0"/>
              <a:t>The actual value of a counter is not typically very useful on its own. </a:t>
            </a:r>
          </a:p>
          <a:p>
            <a:pPr lvl="1"/>
            <a:r>
              <a:rPr lang="en-US" dirty="0"/>
              <a:t>A counter value is often used to compute the delta between two timestamps or the rate of change over time.</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283741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The PromQL query below calculates the average requests per second over the last five minutes</a:t>
            </a:r>
            <a:endParaRPr lang="en-IN" dirty="0"/>
          </a:p>
          <a:p>
            <a:pPr lvl="1"/>
            <a:r>
              <a:rPr lang="en-US" dirty="0"/>
              <a:t>rate(</a:t>
            </a:r>
            <a:r>
              <a:rPr lang="en-US" dirty="0" err="1"/>
              <a:t>prometheus_http_requests_total</a:t>
            </a:r>
            <a:r>
              <a:rPr lang="en-US" dirty="0"/>
              <a:t>[5m])</a:t>
            </a:r>
          </a:p>
          <a:p>
            <a:r>
              <a:rPr lang="en-US" dirty="0"/>
              <a:t>To calculate the absolute change over a time period, we would use a delta function which in PromQL is called increase():</a:t>
            </a:r>
          </a:p>
          <a:p>
            <a:pPr lvl="1"/>
            <a:r>
              <a:rPr lang="en-IN" dirty="0"/>
              <a:t>increase(</a:t>
            </a:r>
            <a:r>
              <a:rPr lang="en-IN" dirty="0" err="1"/>
              <a:t>prometheus_http_requests_total</a:t>
            </a:r>
            <a:r>
              <a:rPr lang="en-IN" dirty="0"/>
              <a:t>[5m])</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775604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This would return the total number of requests made in the last five minutes, and it would be the same as multiplying the per second rate by the number of seconds in the interval (five minutes in our case):</a:t>
            </a:r>
          </a:p>
          <a:p>
            <a:r>
              <a:rPr lang="en-IN" dirty="0"/>
              <a:t>rate(</a:t>
            </a:r>
            <a:r>
              <a:rPr lang="en-IN" dirty="0" err="1"/>
              <a:t>prometheus_http_requests_total</a:t>
            </a:r>
            <a:r>
              <a:rPr lang="en-IN" dirty="0"/>
              <a:t>[5m])*5*60</a:t>
            </a:r>
          </a:p>
          <a:p>
            <a:r>
              <a:rPr lang="en-US" dirty="0" err="1"/>
              <a:t>count_over_time</a:t>
            </a:r>
            <a:r>
              <a:rPr lang="en-US" dirty="0"/>
              <a:t>(</a:t>
            </a:r>
            <a:r>
              <a:rPr lang="en-US" dirty="0" err="1"/>
              <a:t>process_cpu_usage</a:t>
            </a:r>
            <a:r>
              <a:rPr lang="en-US" dirty="0"/>
              <a:t>{instance="customer-app:7074"}[10m])</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7276976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pic>
        <p:nvPicPr>
          <p:cNvPr id="7" name="Picture 6">
            <a:extLst>
              <a:ext uri="{FF2B5EF4-FFF2-40B4-BE49-F238E27FC236}">
                <a16:creationId xmlns:a16="http://schemas.microsoft.com/office/drawing/2014/main" id="{54A861F0-14EF-86AF-1CFE-EC8DDE5579D2}"/>
              </a:ext>
            </a:extLst>
          </p:cNvPr>
          <p:cNvPicPr>
            <a:picLocks noChangeAspect="1"/>
          </p:cNvPicPr>
          <p:nvPr/>
        </p:nvPicPr>
        <p:blipFill>
          <a:blip r:embed="rId2"/>
          <a:stretch>
            <a:fillRect/>
          </a:stretch>
        </p:blipFill>
        <p:spPr>
          <a:xfrm>
            <a:off x="152400" y="2362200"/>
            <a:ext cx="8763000" cy="2630989"/>
          </a:xfrm>
          <a:prstGeom prst="rect">
            <a:avLst/>
          </a:prstGeom>
        </p:spPr>
      </p:pic>
      <p:sp>
        <p:nvSpPr>
          <p:cNvPr id="8" name="TextBox 7">
            <a:extLst>
              <a:ext uri="{FF2B5EF4-FFF2-40B4-BE49-F238E27FC236}">
                <a16:creationId xmlns:a16="http://schemas.microsoft.com/office/drawing/2014/main" id="{1CF1A662-5EF7-6626-6FC0-BAD158B31FAA}"/>
              </a:ext>
            </a:extLst>
          </p:cNvPr>
          <p:cNvSpPr txBox="1"/>
          <p:nvPr/>
        </p:nvSpPr>
        <p:spPr>
          <a:xfrm>
            <a:off x="1524000" y="1600200"/>
            <a:ext cx="2108269" cy="369332"/>
          </a:xfrm>
          <a:prstGeom prst="rect">
            <a:avLst/>
          </a:prstGeom>
          <a:noFill/>
        </p:spPr>
        <p:txBody>
          <a:bodyPr wrap="none" rtlCol="0">
            <a:spAutoFit/>
          </a:bodyPr>
          <a:lstStyle/>
          <a:p>
            <a:r>
              <a:rPr lang="en-IN" dirty="0"/>
              <a:t>Count by (job) (up)</a:t>
            </a:r>
          </a:p>
        </p:txBody>
      </p:sp>
    </p:spTree>
    <p:extLst>
      <p:ext uri="{BB962C8B-B14F-4D97-AF65-F5344CB8AC3E}">
        <p14:creationId xmlns:p14="http://schemas.microsoft.com/office/powerpoint/2010/main" val="31858139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Gauges</a:t>
            </a:r>
          </a:p>
          <a:p>
            <a:pPr lvl="1"/>
            <a:r>
              <a:rPr lang="en-US" dirty="0"/>
              <a:t>Gauge metrics are used for measurements that can arbitrarily increase or decrease. </a:t>
            </a:r>
          </a:p>
          <a:p>
            <a:pPr lvl="1"/>
            <a:r>
              <a:rPr lang="en-US" dirty="0"/>
              <a:t>the actual value with no additional processing is meaningful and they are often used. </a:t>
            </a:r>
          </a:p>
          <a:p>
            <a:pPr lvl="1"/>
            <a:r>
              <a:rPr lang="en-US" dirty="0"/>
              <a:t>For example, metrics to measure temperature, CPU, and memory usage, or the size of a queue are gauges.</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190100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US" dirty="0" err="1"/>
              <a:t>avg_over_time</a:t>
            </a:r>
            <a:r>
              <a:rPr lang="en-US" dirty="0"/>
              <a:t>(</a:t>
            </a:r>
            <a:r>
              <a:rPr lang="en-US" dirty="0" err="1"/>
              <a:t>application_ready_time_seconds</a:t>
            </a:r>
            <a:r>
              <a:rPr lang="en-US" dirty="0"/>
              <a:t>{instance="customer-app:7074"}[5m])</a:t>
            </a:r>
          </a:p>
          <a:p>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781613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Histogram metrics are useful to represent a distribution of measurements. </a:t>
            </a:r>
          </a:p>
          <a:p>
            <a:pPr lvl="1"/>
            <a:r>
              <a:rPr lang="en-US" b="0" i="0" dirty="0">
                <a:solidFill>
                  <a:srgbClr val="141E35"/>
                </a:solidFill>
                <a:effectLst/>
                <a:latin typeface="Inter"/>
              </a:rPr>
              <a:t>They are often used to measure request duration or response size.</a:t>
            </a:r>
          </a:p>
          <a:p>
            <a:pPr lvl="1"/>
            <a:r>
              <a:rPr lang="en-US" b="0" i="0" dirty="0">
                <a:solidFill>
                  <a:srgbClr val="141E35"/>
                </a:solidFill>
                <a:effectLst/>
                <a:latin typeface="Inter"/>
              </a:rPr>
              <a:t>Histograms divide the entire range of measurements into a set of intervals—named buckets—and count how many measurements fall into each bucket.</a:t>
            </a:r>
          </a:p>
          <a:p>
            <a:pPr lvl="1"/>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42772896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i="0" dirty="0">
                <a:solidFill>
                  <a:srgbClr val="141E35"/>
                </a:solidFill>
                <a:effectLst/>
                <a:latin typeface="Inter"/>
              </a:rPr>
              <a:t>Histogram is a more complex metric type when compared to the previous two. </a:t>
            </a:r>
          </a:p>
          <a:p>
            <a:pPr algn="l"/>
            <a:r>
              <a:rPr lang="en-US" i="0" dirty="0">
                <a:solidFill>
                  <a:srgbClr val="141E35"/>
                </a:solidFill>
                <a:effectLst/>
                <a:latin typeface="Inter"/>
              </a:rPr>
              <a:t>Histogram can be used for any calculated value which is counted based on bucket values. </a:t>
            </a:r>
          </a:p>
          <a:p>
            <a:pPr algn="l"/>
            <a:r>
              <a:rPr lang="en-US" i="0" dirty="0">
                <a:solidFill>
                  <a:srgbClr val="141E35"/>
                </a:solidFill>
                <a:effectLst/>
                <a:latin typeface="Inter"/>
              </a:rPr>
              <a:t>Bucket boundaries can be configured by the developer. </a:t>
            </a:r>
          </a:p>
          <a:p>
            <a:pPr algn="l"/>
            <a:r>
              <a:rPr lang="en-US" i="0" dirty="0">
                <a:solidFill>
                  <a:srgbClr val="141E35"/>
                </a:solidFill>
                <a:effectLst/>
                <a:latin typeface="Inter"/>
              </a:rPr>
              <a:t>A common example would be the time it takes to reply to a request, called latency.</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18423413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59956-4C52-5E48-17D6-6756FBDB1B8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CFEB32-4F63-08EB-AEED-0C94961C929E}"/>
              </a:ext>
            </a:extLst>
          </p:cNvPr>
          <p:cNvSpPr>
            <a:spLocks noGrp="1"/>
          </p:cNvSpPr>
          <p:nvPr>
            <p:ph sz="quarter" idx="12"/>
          </p:nvPr>
        </p:nvSpPr>
        <p:spPr/>
        <p:txBody>
          <a:bodyPr>
            <a:normAutofit/>
          </a:bodyPr>
          <a:lstStyle/>
          <a:p>
            <a:pPr algn="l"/>
            <a:r>
              <a:rPr lang="en-US" i="0" dirty="0">
                <a:solidFill>
                  <a:srgbClr val="141E35"/>
                </a:solidFill>
                <a:effectLst/>
                <a:latin typeface="Inter"/>
              </a:rPr>
              <a:t>The buckets are cumulative - each bucket contains values less than or equal to the bucket’s upper threshold.</a:t>
            </a:r>
          </a:p>
          <a:p>
            <a:pPr algn="l"/>
            <a:r>
              <a:rPr lang="en-US" i="0" dirty="0">
                <a:solidFill>
                  <a:srgbClr val="141E35"/>
                </a:solidFill>
                <a:effectLst/>
                <a:latin typeface="Inter"/>
              </a:rPr>
              <a:t>The time series itself is cumulative - the buckets in the histogram are always increasing so that the most recent instance of the histogram shows the total values for each of the buckets since the metric was first recorded.</a:t>
            </a:r>
            <a:endParaRPr lang="en-IN" dirty="0"/>
          </a:p>
        </p:txBody>
      </p:sp>
      <p:sp>
        <p:nvSpPr>
          <p:cNvPr id="3" name="Title 2">
            <a:extLst>
              <a:ext uri="{FF2B5EF4-FFF2-40B4-BE49-F238E27FC236}">
                <a16:creationId xmlns:a16="http://schemas.microsoft.com/office/drawing/2014/main" id="{2C6EA321-8DB9-4611-B463-9A7559422C56}"/>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30978005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69B5B-6245-CE05-EE51-D94BC9C2B3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711FA9-7503-18AE-4206-9A512932F125}"/>
              </a:ext>
            </a:extLst>
          </p:cNvPr>
          <p:cNvSpPr>
            <a:spLocks noGrp="1"/>
          </p:cNvSpPr>
          <p:nvPr>
            <p:ph type="title"/>
          </p:nvPr>
        </p:nvSpPr>
        <p:spPr/>
        <p:txBody>
          <a:bodyPr/>
          <a:lstStyle/>
          <a:p>
            <a:r>
              <a:rPr lang="en-IN" dirty="0"/>
              <a:t>Prometheus Query (Counter)</a:t>
            </a:r>
          </a:p>
        </p:txBody>
      </p:sp>
      <p:pic>
        <p:nvPicPr>
          <p:cNvPr id="1026" name="Picture 2">
            <a:extLst>
              <a:ext uri="{FF2B5EF4-FFF2-40B4-BE49-F238E27FC236}">
                <a16:creationId xmlns:a16="http://schemas.microsoft.com/office/drawing/2014/main" id="{546EB1F6-F64D-B8E8-C9D6-B786FBD93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270836"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260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Technology/Software Development Metrics:</a:t>
            </a:r>
            <a:endParaRPr lang="en-US" dirty="0"/>
          </a:p>
          <a:p>
            <a:pPr lvl="1">
              <a:buFont typeface="Arial" panose="020B0604020202020204" pitchFamily="34" charset="0"/>
              <a:buChar char="•"/>
            </a:pPr>
            <a:r>
              <a:rPr lang="en-US" b="1" dirty="0"/>
              <a:t>Velocity:</a:t>
            </a:r>
            <a:r>
              <a:rPr lang="en-US" dirty="0"/>
              <a:t> Measures the amount of work completed during a sprint (agile metric).</a:t>
            </a:r>
          </a:p>
          <a:p>
            <a:pPr lvl="1">
              <a:buFont typeface="Arial" panose="020B0604020202020204" pitchFamily="34" charset="0"/>
              <a:buChar char="•"/>
            </a:pPr>
            <a:r>
              <a:rPr lang="en-US" b="1" dirty="0"/>
              <a:t>Mean Time to Repair (MTTR):</a:t>
            </a:r>
            <a:r>
              <a:rPr lang="en-US" dirty="0"/>
              <a:t> Average time to fix a system after a failure.</a:t>
            </a:r>
          </a:p>
          <a:p>
            <a:pPr lvl="1">
              <a:buFont typeface="Arial" panose="020B0604020202020204" pitchFamily="34" charset="0"/>
              <a:buChar char="•"/>
            </a:pPr>
            <a:r>
              <a:rPr lang="en-US" b="1" dirty="0"/>
              <a:t>Defect Density:</a:t>
            </a:r>
            <a:r>
              <a:rPr lang="en-US" dirty="0"/>
              <a:t> The number of defects found in each amount of code.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5711095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64447-053A-5A88-6718-1481A6B954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E1490A0-AA1C-92B2-91C4-E5ADCBE9E1E3}"/>
              </a:ext>
            </a:extLst>
          </p:cNvPr>
          <p:cNvSpPr>
            <a:spLocks noGrp="1"/>
          </p:cNvSpPr>
          <p:nvPr>
            <p:ph type="title"/>
          </p:nvPr>
        </p:nvSpPr>
        <p:spPr/>
        <p:txBody>
          <a:bodyPr/>
          <a:lstStyle/>
          <a:p>
            <a:r>
              <a:rPr lang="en-IN" dirty="0"/>
              <a:t>Prometheus Query (Histogram-Cumulative)</a:t>
            </a:r>
          </a:p>
        </p:txBody>
      </p:sp>
      <p:pic>
        <p:nvPicPr>
          <p:cNvPr id="4" name="Picture 3">
            <a:extLst>
              <a:ext uri="{FF2B5EF4-FFF2-40B4-BE49-F238E27FC236}">
                <a16:creationId xmlns:a16="http://schemas.microsoft.com/office/drawing/2014/main" id="{6DFD87E6-826B-75B0-1977-6BA2DCBA90EC}"/>
              </a:ext>
            </a:extLst>
          </p:cNvPr>
          <p:cNvPicPr>
            <a:picLocks noChangeAspect="1"/>
          </p:cNvPicPr>
          <p:nvPr/>
        </p:nvPicPr>
        <p:blipFill>
          <a:blip r:embed="rId2"/>
          <a:stretch>
            <a:fillRect/>
          </a:stretch>
        </p:blipFill>
        <p:spPr>
          <a:xfrm>
            <a:off x="461035" y="1503484"/>
            <a:ext cx="7882548" cy="5009149"/>
          </a:xfrm>
          <a:prstGeom prst="rect">
            <a:avLst/>
          </a:prstGeom>
        </p:spPr>
      </p:pic>
    </p:spTree>
    <p:extLst>
      <p:ext uri="{BB962C8B-B14F-4D97-AF65-F5344CB8AC3E}">
        <p14:creationId xmlns:p14="http://schemas.microsoft.com/office/powerpoint/2010/main" val="242628061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F76AA-420C-0E11-4C42-C49708A743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70C9A-0C72-5D25-6A0F-16C163E0E445}"/>
              </a:ext>
            </a:extLst>
          </p:cNvPr>
          <p:cNvSpPr>
            <a:spLocks noGrp="1"/>
          </p:cNvSpPr>
          <p:nvPr>
            <p:ph type="title"/>
          </p:nvPr>
        </p:nvSpPr>
        <p:spPr/>
        <p:txBody>
          <a:bodyPr/>
          <a:lstStyle/>
          <a:p>
            <a:r>
              <a:rPr lang="en-IN" dirty="0"/>
              <a:t>Prometheus Query (Histogram-Cumulative)</a:t>
            </a:r>
          </a:p>
        </p:txBody>
      </p:sp>
      <p:pic>
        <p:nvPicPr>
          <p:cNvPr id="5" name="Picture 4">
            <a:extLst>
              <a:ext uri="{FF2B5EF4-FFF2-40B4-BE49-F238E27FC236}">
                <a16:creationId xmlns:a16="http://schemas.microsoft.com/office/drawing/2014/main" id="{9C97C473-A660-725C-28AD-3568BE8A1FE0}"/>
              </a:ext>
            </a:extLst>
          </p:cNvPr>
          <p:cNvPicPr>
            <a:picLocks noChangeAspect="1"/>
          </p:cNvPicPr>
          <p:nvPr/>
        </p:nvPicPr>
        <p:blipFill>
          <a:blip r:embed="rId2"/>
          <a:srcRect l="1732" t="3116" r="3422"/>
          <a:stretch/>
        </p:blipFill>
        <p:spPr>
          <a:xfrm>
            <a:off x="609600" y="1447800"/>
            <a:ext cx="8056696" cy="5029200"/>
          </a:xfrm>
          <a:prstGeom prst="rect">
            <a:avLst/>
          </a:prstGeom>
        </p:spPr>
      </p:pic>
    </p:spTree>
    <p:extLst>
      <p:ext uri="{BB962C8B-B14F-4D97-AF65-F5344CB8AC3E}">
        <p14:creationId xmlns:p14="http://schemas.microsoft.com/office/powerpoint/2010/main" val="40512545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0644B-B321-251A-8A52-1C163C3D2C7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579585-5BC5-1F14-6613-833D1466E3A4}"/>
              </a:ext>
            </a:extLst>
          </p:cNvPr>
          <p:cNvSpPr>
            <a:spLocks noGrp="1"/>
          </p:cNvSpPr>
          <p:nvPr>
            <p:ph sz="quarter" idx="12"/>
          </p:nvPr>
        </p:nvSpPr>
        <p:spPr/>
        <p:txBody>
          <a:bodyPr>
            <a:normAutofit/>
          </a:bodyPr>
          <a:lstStyle/>
          <a:p>
            <a:pPr algn="l"/>
            <a:r>
              <a:rPr lang="en-US" i="0" dirty="0">
                <a:solidFill>
                  <a:srgbClr val="141E35"/>
                </a:solidFill>
                <a:effectLst/>
                <a:latin typeface="Inter"/>
              </a:rPr>
              <a:t>Example: Let's assume we want to observe the time taken to process API requests. </a:t>
            </a:r>
          </a:p>
          <a:p>
            <a:pPr algn="l"/>
            <a:r>
              <a:rPr lang="en-US" i="0" dirty="0">
                <a:solidFill>
                  <a:srgbClr val="141E35"/>
                </a:solidFill>
                <a:effectLst/>
                <a:latin typeface="Inter"/>
              </a:rPr>
              <a:t>Instead of storing the request time for each request, histograms allow us to store them in buckets. </a:t>
            </a:r>
          </a:p>
          <a:p>
            <a:pPr algn="l"/>
            <a:r>
              <a:rPr lang="en-US" i="0" dirty="0">
                <a:solidFill>
                  <a:srgbClr val="141E35"/>
                </a:solidFill>
                <a:effectLst/>
                <a:latin typeface="Inter"/>
              </a:rPr>
              <a:t>We define buckets for time taken, for example lower or equal 0.3, le 0.5, le 0.7, le 1, and le 1.2. </a:t>
            </a:r>
          </a:p>
          <a:p>
            <a:pPr algn="l"/>
            <a:r>
              <a:rPr lang="en-US" i="0" dirty="0">
                <a:solidFill>
                  <a:srgbClr val="141E35"/>
                </a:solidFill>
                <a:effectLst/>
                <a:latin typeface="Inter"/>
              </a:rPr>
              <a:t>So, these are our buckets and once the time taken for a request is calculated it is added to the count of all the buckets whose bucket boundaries are higher than the measured value.</a:t>
            </a:r>
            <a:endParaRPr lang="en-IN" dirty="0"/>
          </a:p>
        </p:txBody>
      </p:sp>
      <p:sp>
        <p:nvSpPr>
          <p:cNvPr id="3" name="Title 2">
            <a:extLst>
              <a:ext uri="{FF2B5EF4-FFF2-40B4-BE49-F238E27FC236}">
                <a16:creationId xmlns:a16="http://schemas.microsoft.com/office/drawing/2014/main" id="{2341A794-ED8B-31E5-E2C6-46D29FF0BC36}"/>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6881319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D6910-17FE-B6EE-818A-9ECFF16CAC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BD46F9-075D-DCDB-9EDD-FEA945349CF0}"/>
              </a:ext>
            </a:extLst>
          </p:cNvPr>
          <p:cNvSpPr>
            <a:spLocks noGrp="1"/>
          </p:cNvSpPr>
          <p:nvPr>
            <p:ph type="title"/>
          </p:nvPr>
        </p:nvSpPr>
        <p:spPr/>
        <p:txBody>
          <a:bodyPr/>
          <a:lstStyle/>
          <a:p>
            <a:r>
              <a:rPr lang="en-IN" dirty="0"/>
              <a:t>Prometheus Query (Histogram)</a:t>
            </a:r>
          </a:p>
        </p:txBody>
      </p:sp>
      <p:pic>
        <p:nvPicPr>
          <p:cNvPr id="7" name="Picture 6">
            <a:extLst>
              <a:ext uri="{FF2B5EF4-FFF2-40B4-BE49-F238E27FC236}">
                <a16:creationId xmlns:a16="http://schemas.microsoft.com/office/drawing/2014/main" id="{991982A2-8820-517D-0CD0-B43C0ADD1323}"/>
              </a:ext>
            </a:extLst>
          </p:cNvPr>
          <p:cNvPicPr>
            <a:picLocks noChangeAspect="1"/>
          </p:cNvPicPr>
          <p:nvPr/>
        </p:nvPicPr>
        <p:blipFill>
          <a:blip r:embed="rId2"/>
          <a:stretch>
            <a:fillRect/>
          </a:stretch>
        </p:blipFill>
        <p:spPr>
          <a:xfrm>
            <a:off x="381000" y="1600200"/>
            <a:ext cx="8610600" cy="4664746"/>
          </a:xfrm>
          <a:prstGeom prst="rect">
            <a:avLst/>
          </a:prstGeom>
        </p:spPr>
      </p:pic>
    </p:spTree>
    <p:extLst>
      <p:ext uri="{BB962C8B-B14F-4D97-AF65-F5344CB8AC3E}">
        <p14:creationId xmlns:p14="http://schemas.microsoft.com/office/powerpoint/2010/main" val="59352020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BE42F-4AC2-817D-2BE6-870761E161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68EFAB-B8E1-FA36-82FD-A699E5A4D352}"/>
              </a:ext>
            </a:extLst>
          </p:cNvPr>
          <p:cNvSpPr>
            <a:spLocks noGrp="1"/>
          </p:cNvSpPr>
          <p:nvPr>
            <p:ph type="title"/>
          </p:nvPr>
        </p:nvSpPr>
        <p:spPr/>
        <p:txBody>
          <a:bodyPr/>
          <a:lstStyle/>
          <a:p>
            <a:r>
              <a:rPr lang="en-IN" dirty="0"/>
              <a:t>Prometheus Query (Histogram)</a:t>
            </a:r>
          </a:p>
        </p:txBody>
      </p:sp>
      <p:pic>
        <p:nvPicPr>
          <p:cNvPr id="4" name="Picture 3">
            <a:extLst>
              <a:ext uri="{FF2B5EF4-FFF2-40B4-BE49-F238E27FC236}">
                <a16:creationId xmlns:a16="http://schemas.microsoft.com/office/drawing/2014/main" id="{9CEE2431-C944-78F5-EE7D-94B44AA347F0}"/>
              </a:ext>
            </a:extLst>
          </p:cNvPr>
          <p:cNvPicPr>
            <a:picLocks noChangeAspect="1"/>
          </p:cNvPicPr>
          <p:nvPr/>
        </p:nvPicPr>
        <p:blipFill>
          <a:blip r:embed="rId2"/>
          <a:stretch>
            <a:fillRect/>
          </a:stretch>
        </p:blipFill>
        <p:spPr>
          <a:xfrm>
            <a:off x="304800" y="1600200"/>
            <a:ext cx="8534400" cy="4668835"/>
          </a:xfrm>
          <a:prstGeom prst="rect">
            <a:avLst/>
          </a:prstGeom>
        </p:spPr>
      </p:pic>
    </p:spTree>
    <p:extLst>
      <p:ext uri="{BB962C8B-B14F-4D97-AF65-F5344CB8AC3E}">
        <p14:creationId xmlns:p14="http://schemas.microsoft.com/office/powerpoint/2010/main" val="771276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6B4F1-BD35-E131-4C2A-2A981DCDA1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A031C9B-F241-A8E7-3D87-266E2E4957E9}"/>
              </a:ext>
            </a:extLst>
          </p:cNvPr>
          <p:cNvSpPr>
            <a:spLocks noGrp="1"/>
          </p:cNvSpPr>
          <p:nvPr>
            <p:ph type="title"/>
          </p:nvPr>
        </p:nvSpPr>
        <p:spPr/>
        <p:txBody>
          <a:bodyPr/>
          <a:lstStyle/>
          <a:p>
            <a:r>
              <a:rPr lang="en-IN" dirty="0"/>
              <a:t>Prometheus Query (Histogram)</a:t>
            </a:r>
          </a:p>
        </p:txBody>
      </p:sp>
      <p:pic>
        <p:nvPicPr>
          <p:cNvPr id="5" name="Picture 4">
            <a:extLst>
              <a:ext uri="{FF2B5EF4-FFF2-40B4-BE49-F238E27FC236}">
                <a16:creationId xmlns:a16="http://schemas.microsoft.com/office/drawing/2014/main" id="{9A789794-668D-8CA4-2061-2E2F799E4014}"/>
              </a:ext>
            </a:extLst>
          </p:cNvPr>
          <p:cNvPicPr>
            <a:picLocks noChangeAspect="1"/>
          </p:cNvPicPr>
          <p:nvPr/>
        </p:nvPicPr>
        <p:blipFill>
          <a:blip r:embed="rId2"/>
          <a:srcRect l="2500" r="2500"/>
          <a:stretch/>
        </p:blipFill>
        <p:spPr>
          <a:xfrm>
            <a:off x="228600" y="1828800"/>
            <a:ext cx="8686800" cy="3911150"/>
          </a:xfrm>
          <a:prstGeom prst="rect">
            <a:avLst/>
          </a:prstGeom>
        </p:spPr>
      </p:pic>
    </p:spTree>
    <p:extLst>
      <p:ext uri="{BB962C8B-B14F-4D97-AF65-F5344CB8AC3E}">
        <p14:creationId xmlns:p14="http://schemas.microsoft.com/office/powerpoint/2010/main" val="11747749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78D5D-A433-ADF7-4608-A0952BC84C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FCA2D5-4D69-1773-FE23-8F480877929C}"/>
              </a:ext>
            </a:extLst>
          </p:cNvPr>
          <p:cNvSpPr>
            <a:spLocks noGrp="1"/>
          </p:cNvSpPr>
          <p:nvPr>
            <p:ph type="title"/>
          </p:nvPr>
        </p:nvSpPr>
        <p:spPr/>
        <p:txBody>
          <a:bodyPr/>
          <a:lstStyle/>
          <a:p>
            <a:r>
              <a:rPr lang="en-IN" dirty="0"/>
              <a:t>Prometheus Query (Histogram)</a:t>
            </a:r>
          </a:p>
        </p:txBody>
      </p:sp>
      <p:pic>
        <p:nvPicPr>
          <p:cNvPr id="5" name="Picture 4">
            <a:extLst>
              <a:ext uri="{FF2B5EF4-FFF2-40B4-BE49-F238E27FC236}">
                <a16:creationId xmlns:a16="http://schemas.microsoft.com/office/drawing/2014/main" id="{58370EF3-29C1-A404-00BF-776FF26BDC01}"/>
              </a:ext>
            </a:extLst>
          </p:cNvPr>
          <p:cNvPicPr>
            <a:picLocks noChangeAspect="1"/>
          </p:cNvPicPr>
          <p:nvPr/>
        </p:nvPicPr>
        <p:blipFill>
          <a:blip r:embed="rId2"/>
          <a:stretch>
            <a:fillRect/>
          </a:stretch>
        </p:blipFill>
        <p:spPr>
          <a:xfrm>
            <a:off x="410765" y="1422133"/>
            <a:ext cx="8305800" cy="5115272"/>
          </a:xfrm>
          <a:prstGeom prst="rect">
            <a:avLst/>
          </a:prstGeom>
        </p:spPr>
      </p:pic>
    </p:spTree>
    <p:extLst>
      <p:ext uri="{BB962C8B-B14F-4D97-AF65-F5344CB8AC3E}">
        <p14:creationId xmlns:p14="http://schemas.microsoft.com/office/powerpoint/2010/main" val="7176432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F7F01-B04C-97E3-12EA-263DDAFCC6F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D6F1F-5505-B038-21EB-28E932D08240}"/>
              </a:ext>
            </a:extLst>
          </p:cNvPr>
          <p:cNvSpPr>
            <a:spLocks noGrp="1"/>
          </p:cNvSpPr>
          <p:nvPr>
            <p:ph sz="quarter" idx="12"/>
          </p:nvPr>
        </p:nvSpPr>
        <p:spPr/>
        <p:txBody>
          <a:bodyPr/>
          <a:lstStyle/>
          <a:p>
            <a:r>
              <a:rPr lang="en-US" dirty="0"/>
              <a:t>Percentiles</a:t>
            </a:r>
          </a:p>
          <a:p>
            <a:r>
              <a:rPr lang="en-US" dirty="0"/>
              <a:t>It’s a general way for histogram visualization, and in most cases that’s enough. </a:t>
            </a:r>
          </a:p>
          <a:p>
            <a:r>
              <a:rPr lang="en-US" dirty="0"/>
              <a:t>We can build the graph using the </a:t>
            </a:r>
            <a:r>
              <a:rPr lang="en-US" dirty="0" err="1"/>
              <a:t>histogram_quantile</a:t>
            </a:r>
            <a:r>
              <a:rPr lang="en-US" dirty="0"/>
              <a:t> function. </a:t>
            </a:r>
          </a:p>
          <a:p>
            <a:r>
              <a:rPr lang="en-US" dirty="0" err="1"/>
              <a:t>PromQL</a:t>
            </a:r>
            <a:r>
              <a:rPr lang="en-US" dirty="0"/>
              <a:t> query for getting 95 percentile</a:t>
            </a:r>
          </a:p>
          <a:p>
            <a:r>
              <a:rPr lang="en-IN" dirty="0" err="1"/>
              <a:t>histogram_quantile</a:t>
            </a:r>
            <a:r>
              <a:rPr lang="en-IN" dirty="0"/>
              <a:t>(0.95, sum by(handler, code, le) (rate(</a:t>
            </a:r>
            <a:r>
              <a:rPr lang="en-IN" dirty="0" err="1"/>
              <a:t>http_request_duration_seconds_bucket</a:t>
            </a:r>
            <a:r>
              <a:rPr lang="en-IN" dirty="0"/>
              <a:t>{handler="/payload"}[1m])))</a:t>
            </a:r>
          </a:p>
        </p:txBody>
      </p:sp>
      <p:sp>
        <p:nvSpPr>
          <p:cNvPr id="3" name="Title 2">
            <a:extLst>
              <a:ext uri="{FF2B5EF4-FFF2-40B4-BE49-F238E27FC236}">
                <a16:creationId xmlns:a16="http://schemas.microsoft.com/office/drawing/2014/main" id="{33FAD600-2535-A217-6366-1724536FB707}"/>
              </a:ext>
            </a:extLst>
          </p:cNvPr>
          <p:cNvSpPr>
            <a:spLocks noGrp="1"/>
          </p:cNvSpPr>
          <p:nvPr>
            <p:ph type="title"/>
          </p:nvPr>
        </p:nvSpPr>
        <p:spPr/>
        <p:txBody>
          <a:bodyPr/>
          <a:lstStyle/>
          <a:p>
            <a:r>
              <a:rPr lang="en-IN" dirty="0"/>
              <a:t>Prometheus Query (Histogram) Visualization methods</a:t>
            </a:r>
          </a:p>
        </p:txBody>
      </p:sp>
    </p:spTree>
    <p:extLst>
      <p:ext uri="{BB962C8B-B14F-4D97-AF65-F5344CB8AC3E}">
        <p14:creationId xmlns:p14="http://schemas.microsoft.com/office/powerpoint/2010/main" val="37152841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FBDD2-CCC5-AEEC-FEE0-3C54E2FF1E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620F54-D946-F161-9581-B55C7D9D292E}"/>
              </a:ext>
            </a:extLst>
          </p:cNvPr>
          <p:cNvSpPr>
            <a:spLocks noGrp="1"/>
          </p:cNvSpPr>
          <p:nvPr>
            <p:ph type="title"/>
          </p:nvPr>
        </p:nvSpPr>
        <p:spPr/>
        <p:txBody>
          <a:bodyPr/>
          <a:lstStyle/>
          <a:p>
            <a:r>
              <a:rPr lang="en-IN" dirty="0"/>
              <a:t>Prometheus Query (Histogram) Visualization methods</a:t>
            </a:r>
          </a:p>
        </p:txBody>
      </p:sp>
      <p:pic>
        <p:nvPicPr>
          <p:cNvPr id="7" name="Picture 6">
            <a:extLst>
              <a:ext uri="{FF2B5EF4-FFF2-40B4-BE49-F238E27FC236}">
                <a16:creationId xmlns:a16="http://schemas.microsoft.com/office/drawing/2014/main" id="{AF5BE89A-C1A5-BB88-5FA4-67F01DC85328}"/>
              </a:ext>
            </a:extLst>
          </p:cNvPr>
          <p:cNvPicPr>
            <a:picLocks noChangeAspect="1"/>
          </p:cNvPicPr>
          <p:nvPr/>
        </p:nvPicPr>
        <p:blipFill>
          <a:blip r:embed="rId2"/>
          <a:stretch>
            <a:fillRect/>
          </a:stretch>
        </p:blipFill>
        <p:spPr>
          <a:xfrm>
            <a:off x="0" y="1371600"/>
            <a:ext cx="9144000" cy="4919077"/>
          </a:xfrm>
          <a:prstGeom prst="rect">
            <a:avLst/>
          </a:prstGeom>
        </p:spPr>
      </p:pic>
    </p:spTree>
    <p:extLst>
      <p:ext uri="{BB962C8B-B14F-4D97-AF65-F5344CB8AC3E}">
        <p14:creationId xmlns:p14="http://schemas.microsoft.com/office/powerpoint/2010/main" val="22443870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B868B-9F8D-341C-51F9-7E304C7E8BF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E7EC87-BEEF-B501-2C84-6EBDD30B626F}"/>
              </a:ext>
            </a:extLst>
          </p:cNvPr>
          <p:cNvSpPr>
            <a:spLocks noGrp="1"/>
          </p:cNvSpPr>
          <p:nvPr>
            <p:ph sz="quarter" idx="12"/>
          </p:nvPr>
        </p:nvSpPr>
        <p:spPr/>
        <p:txBody>
          <a:bodyPr>
            <a:normAutofit lnSpcReduction="10000"/>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A histogram metric includes a few items:</a:t>
            </a:r>
          </a:p>
          <a:p>
            <a:pPr lvl="1"/>
            <a:r>
              <a:rPr lang="en-US" b="0" i="0" dirty="0">
                <a:solidFill>
                  <a:srgbClr val="141E35"/>
                </a:solidFill>
                <a:effectLst/>
                <a:latin typeface="Inter"/>
              </a:rPr>
              <a:t>A counter with the total number of measurements. </a:t>
            </a:r>
          </a:p>
          <a:p>
            <a:pPr lvl="1"/>
            <a:r>
              <a:rPr lang="en-US" b="0" i="0" dirty="0">
                <a:solidFill>
                  <a:srgbClr val="141E35"/>
                </a:solidFill>
                <a:effectLst/>
                <a:latin typeface="Inter"/>
              </a:rPr>
              <a:t>The metric name uses the _count suffix.</a:t>
            </a:r>
          </a:p>
          <a:p>
            <a:pPr lvl="1"/>
            <a:r>
              <a:rPr lang="en-US" b="0" i="0" dirty="0">
                <a:solidFill>
                  <a:srgbClr val="141E35"/>
                </a:solidFill>
                <a:effectLst/>
                <a:latin typeface="Inter"/>
              </a:rPr>
              <a:t>A counter with the sum of the values of all measurements. </a:t>
            </a:r>
          </a:p>
          <a:p>
            <a:pPr lvl="1"/>
            <a:r>
              <a:rPr lang="en-US" b="0" i="0" dirty="0">
                <a:solidFill>
                  <a:srgbClr val="141E35"/>
                </a:solidFill>
                <a:effectLst/>
                <a:latin typeface="Inter"/>
              </a:rPr>
              <a:t>The metric name uses the _sum suffix.</a:t>
            </a:r>
          </a:p>
          <a:p>
            <a:pPr lvl="1"/>
            <a:r>
              <a:rPr lang="en-US" b="0" i="0" dirty="0">
                <a:solidFill>
                  <a:srgbClr val="141E35"/>
                </a:solidFill>
                <a:effectLst/>
                <a:latin typeface="Inter"/>
              </a:rPr>
              <a:t>The histogram buckets are exposed as counters using the metric name with a  _bucket suffix and a le label indicating the bucket upper inclusive bound. </a:t>
            </a:r>
          </a:p>
          <a:p>
            <a:pPr lvl="1"/>
            <a:r>
              <a:rPr lang="en-US" b="0" i="0" dirty="0">
                <a:solidFill>
                  <a:srgbClr val="141E35"/>
                </a:solidFill>
                <a:effectLst/>
                <a:latin typeface="Inter"/>
              </a:rPr>
              <a:t>Buckets in Prometheus are inclusive, that is a bucket with an upper bound of N (i.e.,  le label) includes all data points with a value less than or equal to N.</a:t>
            </a:r>
            <a:endParaRPr lang="en-US" dirty="0"/>
          </a:p>
          <a:p>
            <a:endParaRPr lang="en-IN" dirty="0"/>
          </a:p>
        </p:txBody>
      </p:sp>
      <p:sp>
        <p:nvSpPr>
          <p:cNvPr id="3" name="Title 2">
            <a:extLst>
              <a:ext uri="{FF2B5EF4-FFF2-40B4-BE49-F238E27FC236}">
                <a16:creationId xmlns:a16="http://schemas.microsoft.com/office/drawing/2014/main" id="{CAEBEB42-A0E3-E93D-B8C1-3F22F5D8DD5F}"/>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7300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Healthcare Metrics:</a:t>
            </a:r>
            <a:endParaRPr lang="en-US" dirty="0"/>
          </a:p>
          <a:p>
            <a:pPr lvl="1">
              <a:buFont typeface="Arial" panose="020B0604020202020204" pitchFamily="34" charset="0"/>
              <a:buChar char="•"/>
            </a:pPr>
            <a:r>
              <a:rPr lang="en-US" b="1" dirty="0"/>
              <a:t>Patient Satisfaction Score:</a:t>
            </a:r>
            <a:r>
              <a:rPr lang="en-US" dirty="0"/>
              <a:t> Measures patient satisfaction with healthcare services.</a:t>
            </a:r>
          </a:p>
          <a:p>
            <a:pPr lvl="1">
              <a:buFont typeface="Arial" panose="020B0604020202020204" pitchFamily="34" charset="0"/>
              <a:buChar char="•"/>
            </a:pPr>
            <a:r>
              <a:rPr lang="en-US" b="1" dirty="0"/>
              <a:t>Average Length of Stay (ALOS):</a:t>
            </a:r>
            <a:r>
              <a:rPr lang="en-US" dirty="0"/>
              <a:t> The average number of days a patient spends in the hospital.</a:t>
            </a:r>
          </a:p>
          <a:p>
            <a:pPr lvl="1">
              <a:buFont typeface="Arial" panose="020B0604020202020204" pitchFamily="34" charset="0"/>
              <a:buChar char="•"/>
            </a:pPr>
            <a:r>
              <a:rPr lang="en-US" b="1" dirty="0"/>
              <a:t>Readmission Rates:</a:t>
            </a:r>
            <a:r>
              <a:rPr lang="en-US" dirty="0"/>
              <a:t> The percentage of patients who return to the hospital after discharge.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975290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err="1">
                <a:solidFill>
                  <a:srgbClr val="141E35"/>
                </a:solidFill>
                <a:effectLst/>
                <a:latin typeface="Inter"/>
              </a:rPr>
              <a:t>http_server_requests_seconds_count</a:t>
            </a:r>
            <a:r>
              <a:rPr lang="en-US" b="0" i="0" dirty="0">
                <a:solidFill>
                  <a:srgbClr val="141E35"/>
                </a:solidFill>
                <a:effectLst/>
                <a:latin typeface="Inter"/>
              </a:rPr>
              <a:t>{instance="customer-app:7074"}</a:t>
            </a:r>
          </a:p>
          <a:p>
            <a:pPr lvl="1"/>
            <a:endParaRPr lang="en-US" dirty="0">
              <a:solidFill>
                <a:srgbClr val="141E35"/>
              </a:solidFill>
              <a:latin typeface="Inter"/>
            </a:endParaRPr>
          </a:p>
          <a:p>
            <a:pPr lvl="1"/>
            <a:r>
              <a:rPr lang="en-IN" dirty="0" err="1"/>
              <a:t>prometheus_http_request_duration_seconds_bucket</a:t>
            </a:r>
            <a:r>
              <a:rPr lang="en-IN" dirty="0"/>
              <a:t>{instance="localhost:9090"}</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8592147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B0BB9D2-251C-79C1-0D20-AB323C16851C}"/>
              </a:ext>
            </a:extLst>
          </p:cNvPr>
          <p:cNvPicPr>
            <a:picLocks noChangeAspect="1"/>
          </p:cNvPicPr>
          <p:nvPr/>
        </p:nvPicPr>
        <p:blipFill>
          <a:blip r:embed="rId2"/>
          <a:stretch>
            <a:fillRect/>
          </a:stretch>
        </p:blipFill>
        <p:spPr>
          <a:xfrm>
            <a:off x="533400" y="1329024"/>
            <a:ext cx="7468642" cy="5224176"/>
          </a:xfrm>
          <a:prstGeom prst="rect">
            <a:avLst/>
          </a:prstGeom>
        </p:spPr>
      </p:pic>
    </p:spTree>
    <p:extLst>
      <p:ext uri="{BB962C8B-B14F-4D97-AF65-F5344CB8AC3E}">
        <p14:creationId xmlns:p14="http://schemas.microsoft.com/office/powerpoint/2010/main" val="32602494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7FC0FB2F-B475-78F2-3BD3-C1E195CD5648}"/>
              </a:ext>
            </a:extLst>
          </p:cNvPr>
          <p:cNvPicPr>
            <a:picLocks noChangeAspect="1"/>
          </p:cNvPicPr>
          <p:nvPr/>
        </p:nvPicPr>
        <p:blipFill>
          <a:blip r:embed="rId2"/>
          <a:stretch>
            <a:fillRect/>
          </a:stretch>
        </p:blipFill>
        <p:spPr>
          <a:xfrm>
            <a:off x="533400" y="1752600"/>
            <a:ext cx="7924800" cy="4343400"/>
          </a:xfrm>
          <a:prstGeom prst="rect">
            <a:avLst/>
          </a:prstGeom>
        </p:spPr>
      </p:pic>
    </p:spTree>
    <p:extLst>
      <p:ext uri="{BB962C8B-B14F-4D97-AF65-F5344CB8AC3E}">
        <p14:creationId xmlns:p14="http://schemas.microsoft.com/office/powerpoint/2010/main" val="20496947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5BB3CD07-FB50-70F8-70BC-AEF0BC59CD0B}"/>
              </a:ext>
            </a:extLst>
          </p:cNvPr>
          <p:cNvPicPr>
            <a:picLocks noChangeAspect="1"/>
          </p:cNvPicPr>
          <p:nvPr/>
        </p:nvPicPr>
        <p:blipFill>
          <a:blip r:embed="rId2"/>
          <a:stretch>
            <a:fillRect/>
          </a:stretch>
        </p:blipFill>
        <p:spPr>
          <a:xfrm>
            <a:off x="592494" y="1295400"/>
            <a:ext cx="7696200" cy="5306165"/>
          </a:xfrm>
          <a:prstGeom prst="rect">
            <a:avLst/>
          </a:prstGeom>
        </p:spPr>
      </p:pic>
    </p:spTree>
    <p:extLst>
      <p:ext uri="{BB962C8B-B14F-4D97-AF65-F5344CB8AC3E}">
        <p14:creationId xmlns:p14="http://schemas.microsoft.com/office/powerpoint/2010/main" val="36789185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7" name="Picture 6">
            <a:extLst>
              <a:ext uri="{FF2B5EF4-FFF2-40B4-BE49-F238E27FC236}">
                <a16:creationId xmlns:a16="http://schemas.microsoft.com/office/drawing/2014/main" id="{41EBBCCB-A102-0274-D4A3-A758BB02F55E}"/>
              </a:ext>
            </a:extLst>
          </p:cNvPr>
          <p:cNvPicPr>
            <a:picLocks noChangeAspect="1"/>
          </p:cNvPicPr>
          <p:nvPr/>
        </p:nvPicPr>
        <p:blipFill>
          <a:blip r:embed="rId2"/>
          <a:stretch>
            <a:fillRect/>
          </a:stretch>
        </p:blipFill>
        <p:spPr>
          <a:xfrm>
            <a:off x="381000" y="1752600"/>
            <a:ext cx="7961536" cy="4038600"/>
          </a:xfrm>
          <a:prstGeom prst="rect">
            <a:avLst/>
          </a:prstGeom>
        </p:spPr>
      </p:pic>
    </p:spTree>
    <p:extLst>
      <p:ext uri="{BB962C8B-B14F-4D97-AF65-F5344CB8AC3E}">
        <p14:creationId xmlns:p14="http://schemas.microsoft.com/office/powerpoint/2010/main" val="22117047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2E8F95FA-F24A-B9B9-D83F-4D781A65D2EB}"/>
              </a:ext>
            </a:extLst>
          </p:cNvPr>
          <p:cNvPicPr>
            <a:picLocks noChangeAspect="1"/>
          </p:cNvPicPr>
          <p:nvPr/>
        </p:nvPicPr>
        <p:blipFill>
          <a:blip r:embed="rId2"/>
          <a:stretch>
            <a:fillRect/>
          </a:stretch>
        </p:blipFill>
        <p:spPr>
          <a:xfrm>
            <a:off x="487472" y="1371600"/>
            <a:ext cx="7772400" cy="5087060"/>
          </a:xfrm>
          <a:prstGeom prst="rect">
            <a:avLst/>
          </a:prstGeom>
        </p:spPr>
      </p:pic>
    </p:spTree>
    <p:extLst>
      <p:ext uri="{BB962C8B-B14F-4D97-AF65-F5344CB8AC3E}">
        <p14:creationId xmlns:p14="http://schemas.microsoft.com/office/powerpoint/2010/main" val="40571059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EBD131A0-A714-5EC3-F042-F0C7BA08DC47}"/>
              </a:ext>
            </a:extLst>
          </p:cNvPr>
          <p:cNvPicPr>
            <a:picLocks noChangeAspect="1"/>
          </p:cNvPicPr>
          <p:nvPr/>
        </p:nvPicPr>
        <p:blipFill>
          <a:blip r:embed="rId2"/>
          <a:stretch>
            <a:fillRect/>
          </a:stretch>
        </p:blipFill>
        <p:spPr>
          <a:xfrm>
            <a:off x="453259" y="1828800"/>
            <a:ext cx="8095757" cy="3276600"/>
          </a:xfrm>
          <a:prstGeom prst="rect">
            <a:avLst/>
          </a:prstGeom>
        </p:spPr>
      </p:pic>
    </p:spTree>
    <p:extLst>
      <p:ext uri="{BB962C8B-B14F-4D97-AF65-F5344CB8AC3E}">
        <p14:creationId xmlns:p14="http://schemas.microsoft.com/office/powerpoint/2010/main" val="8590958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57278535-96E2-B1E2-EA85-CE88E8C2321D}"/>
              </a:ext>
            </a:extLst>
          </p:cNvPr>
          <p:cNvPicPr>
            <a:picLocks noChangeAspect="1"/>
          </p:cNvPicPr>
          <p:nvPr/>
        </p:nvPicPr>
        <p:blipFill>
          <a:blip r:embed="rId2"/>
          <a:stretch>
            <a:fillRect/>
          </a:stretch>
        </p:blipFill>
        <p:spPr>
          <a:xfrm>
            <a:off x="557739" y="1295399"/>
            <a:ext cx="8108558" cy="5181601"/>
          </a:xfrm>
          <a:prstGeom prst="rect">
            <a:avLst/>
          </a:prstGeom>
        </p:spPr>
      </p:pic>
    </p:spTree>
    <p:extLst>
      <p:ext uri="{BB962C8B-B14F-4D97-AF65-F5344CB8AC3E}">
        <p14:creationId xmlns:p14="http://schemas.microsoft.com/office/powerpoint/2010/main" val="89413947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215EA629-C78E-ACB2-4FBB-9E0936E2AC12}"/>
              </a:ext>
            </a:extLst>
          </p:cNvPr>
          <p:cNvPicPr>
            <a:picLocks noChangeAspect="1"/>
          </p:cNvPicPr>
          <p:nvPr/>
        </p:nvPicPr>
        <p:blipFill>
          <a:blip r:embed="rId2"/>
          <a:stretch>
            <a:fillRect/>
          </a:stretch>
        </p:blipFill>
        <p:spPr>
          <a:xfrm>
            <a:off x="609600" y="1447800"/>
            <a:ext cx="7696200" cy="5059820"/>
          </a:xfrm>
          <a:prstGeom prst="rect">
            <a:avLst/>
          </a:prstGeom>
        </p:spPr>
      </p:pic>
    </p:spTree>
    <p:extLst>
      <p:ext uri="{BB962C8B-B14F-4D97-AF65-F5344CB8AC3E}">
        <p14:creationId xmlns:p14="http://schemas.microsoft.com/office/powerpoint/2010/main" val="25900751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44251D6E-611D-FF67-1CA7-3E5160922440}"/>
              </a:ext>
            </a:extLst>
          </p:cNvPr>
          <p:cNvPicPr>
            <a:picLocks noChangeAspect="1"/>
          </p:cNvPicPr>
          <p:nvPr/>
        </p:nvPicPr>
        <p:blipFill>
          <a:blip r:embed="rId2"/>
          <a:stretch>
            <a:fillRect/>
          </a:stretch>
        </p:blipFill>
        <p:spPr>
          <a:xfrm>
            <a:off x="551889" y="1349829"/>
            <a:ext cx="8040222" cy="5181600"/>
          </a:xfrm>
          <a:prstGeom prst="rect">
            <a:avLst/>
          </a:prstGeom>
        </p:spPr>
      </p:pic>
    </p:spTree>
    <p:extLst>
      <p:ext uri="{BB962C8B-B14F-4D97-AF65-F5344CB8AC3E}">
        <p14:creationId xmlns:p14="http://schemas.microsoft.com/office/powerpoint/2010/main" val="90205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9E342B-D655-48AE-256E-DA6EAD58C5EC}"/>
              </a:ext>
            </a:extLst>
          </p:cNvPr>
          <p:cNvSpPr>
            <a:spLocks noGrp="1"/>
          </p:cNvSpPr>
          <p:nvPr>
            <p:ph sz="quarter" idx="12"/>
          </p:nvPr>
        </p:nvSpPr>
        <p:spPr/>
        <p:txBody>
          <a:bodyPr/>
          <a:lstStyle/>
          <a:p>
            <a:r>
              <a:rPr lang="en-IN" dirty="0"/>
              <a:t>Observability Concepts</a:t>
            </a:r>
          </a:p>
          <a:p>
            <a:r>
              <a:rPr lang="en-IN" dirty="0"/>
              <a:t>Prometheus fundamentals</a:t>
            </a:r>
          </a:p>
          <a:p>
            <a:r>
              <a:rPr lang="en-IN" dirty="0" err="1"/>
              <a:t>PromQL</a:t>
            </a:r>
            <a:endParaRPr lang="en-IN" dirty="0"/>
          </a:p>
          <a:p>
            <a:r>
              <a:rPr lang="en-IN" dirty="0"/>
              <a:t>Instrumentation and Exporters</a:t>
            </a:r>
          </a:p>
          <a:p>
            <a:r>
              <a:rPr lang="en-IN" dirty="0"/>
              <a:t>Alerting &amp; Dashboarding</a:t>
            </a:r>
          </a:p>
          <a:p>
            <a:r>
              <a:rPr lang="en-IN" dirty="0"/>
              <a:t>Alerting advanced</a:t>
            </a:r>
          </a:p>
          <a:p>
            <a:r>
              <a:rPr lang="en-IN" dirty="0"/>
              <a:t>Alert Manager HA</a:t>
            </a:r>
          </a:p>
          <a:p>
            <a:r>
              <a:rPr lang="en-IN" dirty="0"/>
              <a:t>Prometheus Federation</a:t>
            </a:r>
          </a:p>
          <a:p>
            <a:r>
              <a:rPr lang="en-IN" dirty="0"/>
              <a:t>Grafana</a:t>
            </a:r>
          </a:p>
        </p:txBody>
      </p:sp>
      <p:sp>
        <p:nvSpPr>
          <p:cNvPr id="3" name="Title 2">
            <a:extLst>
              <a:ext uri="{FF2B5EF4-FFF2-40B4-BE49-F238E27FC236}">
                <a16:creationId xmlns:a16="http://schemas.microsoft.com/office/drawing/2014/main" id="{EE8A2AED-F631-3BDE-EF41-0961FE078DA7}"/>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787200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Marketing Metrics:</a:t>
            </a:r>
            <a:endParaRPr lang="en-US" dirty="0"/>
          </a:p>
          <a:p>
            <a:pPr lvl="1">
              <a:buFont typeface="Arial" panose="020B0604020202020204" pitchFamily="34" charset="0"/>
              <a:buChar char="•"/>
            </a:pPr>
            <a:r>
              <a:rPr lang="en-US" b="1" dirty="0"/>
              <a:t>Conversion Rate:</a:t>
            </a:r>
            <a:r>
              <a:rPr lang="en-US" dirty="0"/>
              <a:t> The percentage of visitors who take a desired action (e.g., purchasing).</a:t>
            </a:r>
          </a:p>
          <a:p>
            <a:pPr lvl="1">
              <a:buFont typeface="Arial" panose="020B0604020202020204" pitchFamily="34" charset="0"/>
              <a:buChar char="•"/>
            </a:pPr>
            <a:r>
              <a:rPr lang="en-US" b="1" dirty="0"/>
              <a:t>Click-through Rate (CTR):</a:t>
            </a:r>
            <a:r>
              <a:rPr lang="en-US" dirty="0"/>
              <a:t> The percentage of people who clicked on a link after seeing an ad or email.</a:t>
            </a:r>
          </a:p>
          <a:p>
            <a:pPr lvl="1">
              <a:buFont typeface="Arial" panose="020B0604020202020204" pitchFamily="34" charset="0"/>
              <a:buChar char="•"/>
            </a:pPr>
            <a:r>
              <a:rPr lang="en-US" b="1" dirty="0"/>
              <a:t>Cost Per Lead (CPL):</a:t>
            </a:r>
            <a:r>
              <a:rPr lang="en-US" dirty="0"/>
              <a:t> The average cost of acquiring a lead.</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79516466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8FA5BF1E-450E-B829-A6B7-FEF902504AB6}"/>
              </a:ext>
            </a:extLst>
          </p:cNvPr>
          <p:cNvPicPr>
            <a:picLocks noChangeAspect="1"/>
          </p:cNvPicPr>
          <p:nvPr/>
        </p:nvPicPr>
        <p:blipFill>
          <a:blip r:embed="rId2"/>
          <a:stretch>
            <a:fillRect/>
          </a:stretch>
        </p:blipFill>
        <p:spPr>
          <a:xfrm>
            <a:off x="461035" y="1524000"/>
            <a:ext cx="7649643" cy="4715533"/>
          </a:xfrm>
          <a:prstGeom prst="rect">
            <a:avLst/>
          </a:prstGeom>
        </p:spPr>
      </p:pic>
    </p:spTree>
    <p:extLst>
      <p:ext uri="{BB962C8B-B14F-4D97-AF65-F5344CB8AC3E}">
        <p14:creationId xmlns:p14="http://schemas.microsoft.com/office/powerpoint/2010/main" val="15561439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FA1081D3-C725-E9D1-9002-C30A94D65A11}"/>
              </a:ext>
            </a:extLst>
          </p:cNvPr>
          <p:cNvPicPr>
            <a:picLocks noChangeAspect="1"/>
          </p:cNvPicPr>
          <p:nvPr/>
        </p:nvPicPr>
        <p:blipFill>
          <a:blip r:embed="rId2"/>
          <a:stretch>
            <a:fillRect/>
          </a:stretch>
        </p:blipFill>
        <p:spPr>
          <a:xfrm>
            <a:off x="583163" y="1371600"/>
            <a:ext cx="7563906" cy="5316278"/>
          </a:xfrm>
          <a:prstGeom prst="rect">
            <a:avLst/>
          </a:prstGeom>
        </p:spPr>
      </p:pic>
    </p:spTree>
    <p:extLst>
      <p:ext uri="{BB962C8B-B14F-4D97-AF65-F5344CB8AC3E}">
        <p14:creationId xmlns:p14="http://schemas.microsoft.com/office/powerpoint/2010/main" val="42911849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41046511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903686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A4290F2F-A14D-E18A-661C-846974B75611}"/>
              </a:ext>
            </a:extLst>
          </p:cNvPr>
          <p:cNvPicPr>
            <a:picLocks noChangeAspect="1"/>
          </p:cNvPicPr>
          <p:nvPr/>
        </p:nvPicPr>
        <p:blipFill>
          <a:blip r:embed="rId2"/>
          <a:stretch>
            <a:fillRect/>
          </a:stretch>
        </p:blipFill>
        <p:spPr>
          <a:xfrm>
            <a:off x="461036" y="1295400"/>
            <a:ext cx="8205260" cy="5181600"/>
          </a:xfrm>
          <a:prstGeom prst="rect">
            <a:avLst/>
          </a:prstGeom>
        </p:spPr>
      </p:pic>
    </p:spTree>
    <p:extLst>
      <p:ext uri="{BB962C8B-B14F-4D97-AF65-F5344CB8AC3E}">
        <p14:creationId xmlns:p14="http://schemas.microsoft.com/office/powerpoint/2010/main" val="27197154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0EA59517-C1ED-AA8A-5E1E-587F759DAF81}"/>
              </a:ext>
            </a:extLst>
          </p:cNvPr>
          <p:cNvPicPr>
            <a:picLocks noChangeAspect="1"/>
          </p:cNvPicPr>
          <p:nvPr/>
        </p:nvPicPr>
        <p:blipFill>
          <a:blip r:embed="rId2"/>
          <a:stretch>
            <a:fillRect/>
          </a:stretch>
        </p:blipFill>
        <p:spPr>
          <a:xfrm>
            <a:off x="552651" y="1447800"/>
            <a:ext cx="8044918" cy="4648199"/>
          </a:xfrm>
          <a:prstGeom prst="rect">
            <a:avLst/>
          </a:prstGeom>
        </p:spPr>
      </p:pic>
    </p:spTree>
    <p:extLst>
      <p:ext uri="{BB962C8B-B14F-4D97-AF65-F5344CB8AC3E}">
        <p14:creationId xmlns:p14="http://schemas.microsoft.com/office/powerpoint/2010/main" val="31794268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F5F28E-222B-8D65-0EF4-FAB9D59DF6A6}"/>
              </a:ext>
            </a:extLst>
          </p:cNvPr>
          <p:cNvSpPr>
            <a:spLocks noGrp="1"/>
          </p:cNvSpPr>
          <p:nvPr>
            <p:ph type="title"/>
          </p:nvPr>
        </p:nvSpPr>
        <p:spPr/>
        <p:txBody>
          <a:bodyPr/>
          <a:lstStyle/>
          <a:p>
            <a:r>
              <a:rPr lang="en-IN" dirty="0"/>
              <a:t>Prometheus Query</a:t>
            </a:r>
          </a:p>
        </p:txBody>
      </p:sp>
      <p:pic>
        <p:nvPicPr>
          <p:cNvPr id="5" name="Picture 4">
            <a:extLst>
              <a:ext uri="{FF2B5EF4-FFF2-40B4-BE49-F238E27FC236}">
                <a16:creationId xmlns:a16="http://schemas.microsoft.com/office/drawing/2014/main" id="{1DA33AD8-DAA9-E676-6998-AD605CD87E18}"/>
              </a:ext>
            </a:extLst>
          </p:cNvPr>
          <p:cNvPicPr>
            <a:picLocks noChangeAspect="1"/>
          </p:cNvPicPr>
          <p:nvPr/>
        </p:nvPicPr>
        <p:blipFill rotWithShape="1">
          <a:blip r:embed="rId2"/>
          <a:srcRect t="4445" b="14074"/>
          <a:stretch/>
        </p:blipFill>
        <p:spPr>
          <a:xfrm>
            <a:off x="380999" y="1600200"/>
            <a:ext cx="8382001" cy="4191000"/>
          </a:xfrm>
          <a:prstGeom prst="rect">
            <a:avLst/>
          </a:prstGeom>
        </p:spPr>
      </p:pic>
    </p:spTree>
    <p:extLst>
      <p:ext uri="{BB962C8B-B14F-4D97-AF65-F5344CB8AC3E}">
        <p14:creationId xmlns:p14="http://schemas.microsoft.com/office/powerpoint/2010/main" val="31231887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5" name="Picture 4">
            <a:extLst>
              <a:ext uri="{FF2B5EF4-FFF2-40B4-BE49-F238E27FC236}">
                <a16:creationId xmlns:a16="http://schemas.microsoft.com/office/drawing/2014/main" id="{D0FEF9FB-889B-6072-B6D5-1362B22E6CEA}"/>
              </a:ext>
            </a:extLst>
          </p:cNvPr>
          <p:cNvPicPr>
            <a:picLocks noChangeAspect="1"/>
          </p:cNvPicPr>
          <p:nvPr/>
        </p:nvPicPr>
        <p:blipFill>
          <a:blip r:embed="rId2"/>
          <a:stretch>
            <a:fillRect/>
          </a:stretch>
        </p:blipFill>
        <p:spPr>
          <a:xfrm>
            <a:off x="391252" y="2133600"/>
            <a:ext cx="8361496" cy="2335267"/>
          </a:xfrm>
          <a:prstGeom prst="rect">
            <a:avLst/>
          </a:prstGeom>
        </p:spPr>
      </p:pic>
    </p:spTree>
    <p:extLst>
      <p:ext uri="{BB962C8B-B14F-4D97-AF65-F5344CB8AC3E}">
        <p14:creationId xmlns:p14="http://schemas.microsoft.com/office/powerpoint/2010/main" val="237748305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4" name="Picture 3">
            <a:extLst>
              <a:ext uri="{FF2B5EF4-FFF2-40B4-BE49-F238E27FC236}">
                <a16:creationId xmlns:a16="http://schemas.microsoft.com/office/drawing/2014/main" id="{DBEB41DE-ABB7-92D0-CAF0-76ADAE2973FE}"/>
              </a:ext>
            </a:extLst>
          </p:cNvPr>
          <p:cNvPicPr>
            <a:picLocks noChangeAspect="1"/>
          </p:cNvPicPr>
          <p:nvPr/>
        </p:nvPicPr>
        <p:blipFill>
          <a:blip r:embed="rId2"/>
          <a:stretch>
            <a:fillRect/>
          </a:stretch>
        </p:blipFill>
        <p:spPr>
          <a:xfrm>
            <a:off x="381000" y="1571167"/>
            <a:ext cx="8382000" cy="4949316"/>
          </a:xfrm>
          <a:prstGeom prst="rect">
            <a:avLst/>
          </a:prstGeom>
        </p:spPr>
      </p:pic>
    </p:spTree>
    <p:extLst>
      <p:ext uri="{BB962C8B-B14F-4D97-AF65-F5344CB8AC3E}">
        <p14:creationId xmlns:p14="http://schemas.microsoft.com/office/powerpoint/2010/main" val="12789941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8A05B8-E707-052C-38CA-244A60DF08B8}"/>
              </a:ext>
            </a:extLst>
          </p:cNvPr>
          <p:cNvSpPr>
            <a:spLocks noGrp="1"/>
          </p:cNvSpPr>
          <p:nvPr>
            <p:ph sz="quarter" idx="12"/>
          </p:nvPr>
        </p:nvSpPr>
        <p:spPr/>
        <p:txBody>
          <a:bodyPr/>
          <a:lstStyle/>
          <a:p>
            <a:r>
              <a:rPr lang="en-US" dirty="0"/>
              <a:t>Prometheus exporters are components or services that translate metrics from various sources into a format that Prometheus can scrape and understand.</a:t>
            </a:r>
          </a:p>
          <a:p>
            <a:r>
              <a:rPr lang="en-US" dirty="0"/>
              <a:t>Since Prometheus natively supports scraping metrics from its instrumentation clients, exporters are used to collect metrics from systems that do not natively support Prometheus, such as databases, hardware devices, or external applications.</a:t>
            </a:r>
            <a:endParaRPr lang="en-IN" dirty="0"/>
          </a:p>
        </p:txBody>
      </p:sp>
      <p:sp>
        <p:nvSpPr>
          <p:cNvPr id="3" name="Title 2">
            <a:extLst>
              <a:ext uri="{FF2B5EF4-FFF2-40B4-BE49-F238E27FC236}">
                <a16:creationId xmlns:a16="http://schemas.microsoft.com/office/drawing/2014/main" id="{7008976A-68CA-BDE6-BBAE-9116C2A6967E}"/>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3734737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Human Resources Metrics:</a:t>
            </a:r>
            <a:endParaRPr lang="en-US" dirty="0"/>
          </a:p>
          <a:p>
            <a:pPr lvl="1">
              <a:buFont typeface="Arial" panose="020B0604020202020204" pitchFamily="34" charset="0"/>
              <a:buChar char="•"/>
            </a:pPr>
            <a:r>
              <a:rPr lang="en-US" b="1" dirty="0"/>
              <a:t>Employee Turnover Rate:</a:t>
            </a:r>
            <a:r>
              <a:rPr lang="en-US" dirty="0"/>
              <a:t> The percentage of employees who leave a company over a given period.</a:t>
            </a:r>
          </a:p>
          <a:p>
            <a:pPr lvl="1">
              <a:buFont typeface="Arial" panose="020B0604020202020204" pitchFamily="34" charset="0"/>
              <a:buChar char="•"/>
            </a:pPr>
            <a:r>
              <a:rPr lang="en-US" b="1" dirty="0"/>
              <a:t>Absenteeism Rate:</a:t>
            </a:r>
            <a:r>
              <a:rPr lang="en-US" dirty="0"/>
              <a:t> Measures employee absences as a percentage of the workforce.</a:t>
            </a:r>
          </a:p>
          <a:p>
            <a:pPr lvl="1">
              <a:buFont typeface="Arial" panose="020B0604020202020204" pitchFamily="34" charset="0"/>
              <a:buChar char="•"/>
            </a:pPr>
            <a:r>
              <a:rPr lang="en-US" b="1" dirty="0"/>
              <a:t>Employee Engagement Score:</a:t>
            </a:r>
            <a:r>
              <a:rPr lang="en-US" dirty="0"/>
              <a:t> A measure of employees' emotional investment in their work.</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6616062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Applications are instrumented using client libraries.</a:t>
            </a:r>
          </a:p>
          <a:p>
            <a:r>
              <a:rPr lang="en-US" dirty="0"/>
              <a:t>It enables an HTTP endpoint where internal metrics are exposed and collected by Prometheus servers.</a:t>
            </a:r>
          </a:p>
          <a:p>
            <a:r>
              <a:rPr lang="en-US" dirty="0"/>
              <a:t>Other monitoring tools relies on agents or embedded instrumentation (e.g. APM client libraries) to collect data and "push" metrics to the monitoring backend.</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258131429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Node Exporter:</a:t>
            </a:r>
          </a:p>
          <a:p>
            <a:pPr lvl="1"/>
            <a:r>
              <a:rPr lang="en-US" dirty="0"/>
              <a:t>Collects hardware and OS-level metrics like CPU usage, memory, disk I/O, and network stats from Linux or Unix-based systems.</a:t>
            </a:r>
          </a:p>
          <a:p>
            <a:pPr lvl="1"/>
            <a:r>
              <a:rPr lang="en-US" dirty="0"/>
              <a:t>Commonly used to monitor servers.</a:t>
            </a:r>
          </a:p>
          <a:p>
            <a:r>
              <a:rPr lang="en-US" dirty="0"/>
              <a:t>Blackbox Exporter:</a:t>
            </a:r>
          </a:p>
          <a:p>
            <a:pPr lvl="1"/>
            <a:r>
              <a:rPr lang="en-US" dirty="0"/>
              <a:t>Allows probing of endpoints over various network protocols like HTTP, HTTPS, DNS, TCP, and </a:t>
            </a:r>
            <a:r>
              <a:rPr lang="en-US" dirty="0" err="1"/>
              <a:t>ICMP.Great</a:t>
            </a:r>
            <a:r>
              <a:rPr lang="en-US" dirty="0"/>
              <a:t> for uptime monitoring and checking service availability.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15155106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lnSpcReduction="10000"/>
          </a:bodyPr>
          <a:lstStyle/>
          <a:p>
            <a:r>
              <a:rPr lang="en-US" dirty="0"/>
              <a:t>Database Exporters:</a:t>
            </a:r>
          </a:p>
          <a:p>
            <a:pPr lvl="1"/>
            <a:r>
              <a:rPr lang="en-US" dirty="0"/>
              <a:t>MySQL Exporter: </a:t>
            </a:r>
          </a:p>
          <a:p>
            <a:pPr lvl="2"/>
            <a:r>
              <a:rPr lang="en-US" dirty="0"/>
              <a:t>Exposes MySQL server metrics, such as query statistics, table locks, and replication status.</a:t>
            </a:r>
          </a:p>
          <a:p>
            <a:pPr lvl="1"/>
            <a:r>
              <a:rPr lang="en-US" dirty="0"/>
              <a:t>PostgreSQL Exporter: </a:t>
            </a:r>
          </a:p>
          <a:p>
            <a:pPr lvl="2"/>
            <a:r>
              <a:rPr lang="en-US" dirty="0"/>
              <a:t>Similar for PostgreSQL databases, providing connection, query, and performance metrics.</a:t>
            </a:r>
          </a:p>
          <a:p>
            <a:pPr lvl="1"/>
            <a:r>
              <a:rPr lang="en-US" dirty="0"/>
              <a:t>MongoDB Exporter, Redis Exporter, Elasticsearch Exporter, etc., work similarly for other databases.</a:t>
            </a:r>
          </a:p>
          <a:p>
            <a:r>
              <a:rPr lang="en-US" dirty="0"/>
              <a:t>JMX Exporter:</a:t>
            </a:r>
          </a:p>
          <a:p>
            <a:pPr lvl="2"/>
            <a:r>
              <a:rPr lang="en-US" dirty="0"/>
              <a:t>Collects metrics from Java applications running with Java Management Extensions (JMX), typically for applications like Apache Kafka, Tomcat, and Cassandra.</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01683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a:normAutofit fontScale="92500" lnSpcReduction="20000"/>
          </a:bodyPr>
          <a:lstStyle/>
          <a:p>
            <a:r>
              <a:rPr lang="en-US" dirty="0" err="1"/>
              <a:t>HAProxy</a:t>
            </a:r>
            <a:r>
              <a:rPr lang="en-US" dirty="0"/>
              <a:t> Exporter:</a:t>
            </a:r>
          </a:p>
          <a:p>
            <a:pPr lvl="1"/>
            <a:r>
              <a:rPr lang="en-US" dirty="0"/>
              <a:t>Used to gather metrics from </a:t>
            </a:r>
            <a:r>
              <a:rPr lang="en-US" dirty="0" err="1"/>
              <a:t>HAProxy</a:t>
            </a:r>
            <a:r>
              <a:rPr lang="en-US" dirty="0"/>
              <a:t> instances, like requests, sessions, and backend stats.</a:t>
            </a:r>
          </a:p>
          <a:p>
            <a:r>
              <a:rPr lang="en-US" dirty="0"/>
              <a:t>Nginx Exporter:</a:t>
            </a:r>
          </a:p>
          <a:p>
            <a:pPr lvl="1"/>
            <a:r>
              <a:rPr lang="en-US" dirty="0"/>
              <a:t>Exposes metrics from the Nginx web server, such as request rates, response times, and error counts.</a:t>
            </a:r>
          </a:p>
          <a:p>
            <a:r>
              <a:rPr lang="en-US" dirty="0" err="1"/>
              <a:t>cAdvisor</a:t>
            </a:r>
            <a:r>
              <a:rPr lang="en-US" dirty="0"/>
              <a:t> Exporter:</a:t>
            </a:r>
          </a:p>
          <a:p>
            <a:pPr lvl="1"/>
            <a:r>
              <a:rPr lang="en-US" dirty="0"/>
              <a:t>Collects metrics from running containers and exposes resource usage statistics like CPU, memory, and network utilization.</a:t>
            </a:r>
          </a:p>
          <a:p>
            <a:r>
              <a:rPr lang="en-US" dirty="0"/>
              <a:t>SNMP Exporter:</a:t>
            </a:r>
          </a:p>
          <a:p>
            <a:pPr lvl="1"/>
            <a:r>
              <a:rPr lang="en-US" dirty="0"/>
              <a:t>Collects metrics from devices via the Simple Network Management Protocol (SNMP), often used for monitoring network devices like switches, routers, and printers.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17091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E9321B-F899-50BF-7E8E-A1532BF831E8}"/>
              </a:ext>
            </a:extLst>
          </p:cNvPr>
          <p:cNvSpPr>
            <a:spLocks noGrp="1"/>
          </p:cNvSpPr>
          <p:nvPr>
            <p:ph sz="quarter" idx="12"/>
          </p:nvPr>
        </p:nvSpPr>
        <p:spPr>
          <a:xfrm>
            <a:off x="457201" y="1381124"/>
            <a:ext cx="8228012" cy="4943475"/>
          </a:xfrm>
        </p:spPr>
        <p:txBody>
          <a:bodyPr>
            <a:normAutofit/>
          </a:bodyPr>
          <a:lstStyle/>
          <a:p>
            <a:r>
              <a:rPr lang="en-US" dirty="0"/>
              <a:t>Data Collection: </a:t>
            </a:r>
          </a:p>
          <a:p>
            <a:pPr lvl="1"/>
            <a:r>
              <a:rPr lang="en-US" dirty="0"/>
              <a:t>Exporters collect metrics from an underlying source (like a database or hardware).</a:t>
            </a:r>
          </a:p>
          <a:p>
            <a:r>
              <a:rPr lang="en-US" dirty="0"/>
              <a:t>Metrics Exposure: </a:t>
            </a:r>
          </a:p>
          <a:p>
            <a:pPr lvl="1"/>
            <a:r>
              <a:rPr lang="en-US" dirty="0"/>
              <a:t>Exporters transform the collected data into the Prometheus metrics format and expose it at an HTTP endpoint.</a:t>
            </a:r>
          </a:p>
          <a:p>
            <a:r>
              <a:rPr lang="en-US" dirty="0"/>
              <a:t>Prometheus Scraping: </a:t>
            </a:r>
          </a:p>
          <a:p>
            <a:pPr lvl="1"/>
            <a:r>
              <a:rPr lang="en-US" dirty="0"/>
              <a:t>Prometheus scrapes these endpoints at defined intervals and stores the metrics for querying and alerting.</a:t>
            </a:r>
            <a:endParaRPr lang="en-IN" dirty="0"/>
          </a:p>
        </p:txBody>
      </p:sp>
      <p:sp>
        <p:nvSpPr>
          <p:cNvPr id="3" name="Title 2">
            <a:extLst>
              <a:ext uri="{FF2B5EF4-FFF2-40B4-BE49-F238E27FC236}">
                <a16:creationId xmlns:a16="http://schemas.microsoft.com/office/drawing/2014/main" id="{75BAF510-CBB3-C466-EE76-175C1DB2063D}"/>
              </a:ext>
            </a:extLst>
          </p:cNvPr>
          <p:cNvSpPr>
            <a:spLocks noGrp="1"/>
          </p:cNvSpPr>
          <p:nvPr>
            <p:ph type="title"/>
          </p:nvPr>
        </p:nvSpPr>
        <p:spPr/>
        <p:txBody>
          <a:bodyPr/>
          <a:lstStyle/>
          <a:p>
            <a:r>
              <a:rPr lang="en-IN" dirty="0"/>
              <a:t>How Prometheus Exporters Work</a:t>
            </a:r>
          </a:p>
        </p:txBody>
      </p:sp>
    </p:spTree>
    <p:extLst>
      <p:ext uri="{BB962C8B-B14F-4D97-AF65-F5344CB8AC3E}">
        <p14:creationId xmlns:p14="http://schemas.microsoft.com/office/powerpoint/2010/main" val="13015010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 It is one of the most popular exporters in the Prometheus ecosystem. </a:t>
            </a:r>
          </a:p>
          <a:p>
            <a:r>
              <a:rPr lang="en-US" dirty="0"/>
              <a:t>It is used to expose hardware and operating system metrics, particularly from Linux/Unix systems. </a:t>
            </a:r>
          </a:p>
          <a:p>
            <a:r>
              <a:rPr lang="en-US" dirty="0"/>
              <a:t>These metrics are essential for monitoring the health and performance of a machine or virtual server.</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33941940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Features of Node Exporter:</a:t>
            </a:r>
          </a:p>
          <a:p>
            <a:pPr>
              <a:buFont typeface="Arial" panose="020B0604020202020204" pitchFamily="34" charset="0"/>
              <a:buChar char="•"/>
            </a:pPr>
            <a:r>
              <a:rPr lang="en-US" b="1" dirty="0"/>
              <a:t>Wide Range of Metrics</a:t>
            </a:r>
            <a:r>
              <a:rPr lang="en-US" dirty="0"/>
              <a:t>: Collects various hardware and OS-related metrics, such as CPU usage, memory usage, disk I/O, network stats, filesystem information, and more.</a:t>
            </a:r>
          </a:p>
          <a:p>
            <a:pPr>
              <a:buFont typeface="Arial" panose="020B0604020202020204" pitchFamily="34" charset="0"/>
              <a:buChar char="•"/>
            </a:pPr>
            <a:r>
              <a:rPr lang="en-US" b="1" dirty="0"/>
              <a:t>Modular Design</a:t>
            </a:r>
            <a:r>
              <a:rPr lang="en-US" dirty="0"/>
              <a:t>: Supports many collectors, allowing for enabling or disabling specific metric groups based on your monitoring needs.</a:t>
            </a:r>
          </a:p>
          <a:p>
            <a:pPr>
              <a:buFont typeface="Arial" panose="020B0604020202020204" pitchFamily="34" charset="0"/>
              <a:buChar char="•"/>
            </a:pPr>
            <a:r>
              <a:rPr lang="en-US" b="1" dirty="0"/>
              <a:t>Minimal Resource Usage</a:t>
            </a:r>
            <a:r>
              <a:rPr lang="en-US" dirty="0"/>
              <a:t>: The exporter is designed to be lightweight, so it has minimal performance impact on the host system.</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233974934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Common Metrics </a:t>
            </a:r>
          </a:p>
          <a:p>
            <a:pPr lvl="1"/>
            <a:r>
              <a:rPr lang="en-US" dirty="0"/>
              <a:t>Exposed by Node Exporter:</a:t>
            </a:r>
          </a:p>
          <a:p>
            <a:pPr lvl="2"/>
            <a:r>
              <a:rPr lang="en-US" dirty="0" err="1"/>
              <a:t>CPU:node_cpu_seconds_total</a:t>
            </a:r>
            <a:r>
              <a:rPr lang="en-US" dirty="0"/>
              <a:t>: </a:t>
            </a:r>
          </a:p>
          <a:p>
            <a:pPr lvl="3"/>
            <a:r>
              <a:rPr lang="en-US" dirty="0"/>
              <a:t>Total CPU time spent in each mode (user, system, idle, etc.).</a:t>
            </a:r>
          </a:p>
          <a:p>
            <a:pPr lvl="1"/>
            <a:r>
              <a:rPr lang="en-US" dirty="0"/>
              <a:t>Memory:</a:t>
            </a:r>
          </a:p>
          <a:p>
            <a:pPr lvl="2"/>
            <a:r>
              <a:rPr lang="en-US" dirty="0" err="1"/>
              <a:t>node_memory_MemAvailable_bytes</a:t>
            </a:r>
            <a:r>
              <a:rPr lang="en-US" dirty="0"/>
              <a:t>: Available memory.</a:t>
            </a:r>
          </a:p>
          <a:p>
            <a:pPr lvl="2"/>
            <a:r>
              <a:rPr lang="en-US" dirty="0" err="1"/>
              <a:t>node_memory_MemFree_bytes</a:t>
            </a:r>
            <a:r>
              <a:rPr lang="en-US" dirty="0"/>
              <a:t>: Free memory.</a:t>
            </a:r>
          </a:p>
          <a:p>
            <a:pPr lvl="2"/>
            <a:r>
              <a:rPr lang="en-US" dirty="0" err="1"/>
              <a:t>node_memory_SwapFree_bytes</a:t>
            </a:r>
            <a:r>
              <a:rPr lang="en-US" dirty="0"/>
              <a:t>: Free swap memory.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9044778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vert="horz" lIns="0" tIns="0" rIns="0" bIns="0" rtlCol="0">
            <a:normAutofit/>
          </a:bodyPr>
          <a:lstStyle/>
          <a:p>
            <a:r>
              <a:rPr lang="en-US" altLang="en-US" b="1" dirty="0"/>
              <a:t>Disk I/O:</a:t>
            </a:r>
          </a:p>
          <a:p>
            <a:pPr lvl="1"/>
            <a:r>
              <a:rPr lang="en-US" altLang="en-US" b="1" dirty="0" err="1"/>
              <a:t>node_disk_io_time_seconds_total</a:t>
            </a:r>
            <a:r>
              <a:rPr lang="en-US" altLang="en-US" b="1" dirty="0"/>
              <a:t>: Time spent doing I/O operations.</a:t>
            </a:r>
          </a:p>
          <a:p>
            <a:pPr lvl="1"/>
            <a:r>
              <a:rPr lang="en-US" altLang="en-US" b="1" dirty="0" err="1"/>
              <a:t>node_disk_read_bytes_total</a:t>
            </a:r>
            <a:r>
              <a:rPr lang="en-US" altLang="en-US" b="1" dirty="0"/>
              <a:t>: Bytes read from disk.</a:t>
            </a:r>
          </a:p>
          <a:p>
            <a:pPr lvl="1"/>
            <a:r>
              <a:rPr lang="en-US" altLang="en-US" b="1" dirty="0" err="1"/>
              <a:t>node_disk_written_bytes_total</a:t>
            </a:r>
            <a:r>
              <a:rPr lang="en-US" altLang="en-US" b="1" dirty="0"/>
              <a:t>: Bytes written to disk.</a:t>
            </a:r>
          </a:p>
          <a:p>
            <a:r>
              <a:rPr lang="en-US" altLang="en-US" b="1" dirty="0"/>
              <a:t>Filesystem:</a:t>
            </a:r>
          </a:p>
          <a:p>
            <a:pPr lvl="1"/>
            <a:r>
              <a:rPr lang="en-US" altLang="en-US" b="1" dirty="0" err="1"/>
              <a:t>node_filesystem_size_bytes</a:t>
            </a:r>
            <a:r>
              <a:rPr lang="en-US" altLang="en-US" b="1" dirty="0"/>
              <a:t>: Total size of a filesystem.</a:t>
            </a:r>
          </a:p>
          <a:p>
            <a:pPr lvl="1"/>
            <a:r>
              <a:rPr lang="en-US" altLang="en-US" b="1" dirty="0" err="1"/>
              <a:t>node_filesystem_free_bytes</a:t>
            </a:r>
            <a:r>
              <a:rPr lang="en-US" altLang="en-US" b="1" dirty="0"/>
              <a:t>: Free space available.</a:t>
            </a:r>
          </a:p>
          <a:p>
            <a:pPr lvl="1"/>
            <a:r>
              <a:rPr lang="en-US" altLang="en-US" b="1" dirty="0" err="1"/>
              <a:t>node_filesystem_files</a:t>
            </a:r>
            <a:r>
              <a:rPr lang="en-US" altLang="en-US" b="1" dirty="0"/>
              <a:t>: Total number of </a:t>
            </a:r>
            <a:r>
              <a:rPr lang="en-US" altLang="en-US" b="1" dirty="0" err="1"/>
              <a:t>inodes</a:t>
            </a:r>
            <a:r>
              <a:rPr lang="en-US" altLang="en-US" b="1" dirty="0"/>
              <a:t>.</a:t>
            </a:r>
          </a:p>
          <a:p>
            <a:endParaRPr lang="en-US" b="1"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1029600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a:t>Network:</a:t>
            </a:r>
          </a:p>
          <a:p>
            <a:pPr lvl="1"/>
            <a:r>
              <a:rPr lang="en-US" altLang="en-US" b="1" dirty="0" err="1"/>
              <a:t>node_network_receive_bytes_total</a:t>
            </a:r>
            <a:r>
              <a:rPr lang="en-US" altLang="en-US" b="1" dirty="0"/>
              <a:t>: Total bytes received on a network interface.</a:t>
            </a:r>
          </a:p>
          <a:p>
            <a:pPr lvl="1"/>
            <a:r>
              <a:rPr lang="en-US" altLang="en-US" b="1" dirty="0" err="1"/>
              <a:t>node_network_transmit_bytes_total</a:t>
            </a:r>
            <a:r>
              <a:rPr lang="en-US" altLang="en-US" b="1" dirty="0"/>
              <a:t>: Total bytes transmitted on a network interface.</a:t>
            </a:r>
          </a:p>
          <a:p>
            <a:r>
              <a:rPr lang="en-US" altLang="en-US" b="1" dirty="0"/>
              <a:t>System Load:</a:t>
            </a:r>
          </a:p>
          <a:p>
            <a:pPr lvl="1"/>
            <a:r>
              <a:rPr lang="en-US" altLang="en-US" b="1" dirty="0"/>
              <a:t>node_load1: Load average over the last 1 minute.</a:t>
            </a:r>
          </a:p>
          <a:p>
            <a:pPr lvl="1"/>
            <a:r>
              <a:rPr lang="en-US" altLang="en-US" b="1" dirty="0"/>
              <a:t>node_load5: Load average over the last 5 minutes.</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870403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E9EEC7-58C4-63EE-3460-4FFBAB7A9034}"/>
              </a:ext>
            </a:extLst>
          </p:cNvPr>
          <p:cNvSpPr>
            <a:spLocks noGrp="1"/>
          </p:cNvSpPr>
          <p:nvPr>
            <p:ph sz="quarter" idx="12"/>
          </p:nvPr>
        </p:nvSpPr>
        <p:spPr/>
        <p:txBody>
          <a:bodyPr>
            <a:normAutofit/>
          </a:bodyPr>
          <a:lstStyle/>
          <a:p>
            <a:r>
              <a:rPr lang="en-US" dirty="0"/>
              <a:t>Performance Measurement: </a:t>
            </a:r>
          </a:p>
          <a:p>
            <a:pPr lvl="1"/>
            <a:r>
              <a:rPr lang="en-US" dirty="0"/>
              <a:t>Metrics allow organizations to gauge how well they are meeting objectives or standards.</a:t>
            </a:r>
          </a:p>
          <a:p>
            <a:pPr lvl="1"/>
            <a:r>
              <a:rPr lang="en-US" dirty="0"/>
              <a:t>Decision-Making: With data from metrics, businesses can make informed decisions regarding strategy, resource allocation, and priorities.</a:t>
            </a:r>
          </a:p>
          <a:p>
            <a:pPr lvl="1"/>
            <a:r>
              <a:rPr lang="en-US" dirty="0"/>
              <a:t>Benchmarking: Metrics help compare performance over time or against competitors.</a:t>
            </a:r>
          </a:p>
          <a:p>
            <a:pPr lvl="1"/>
            <a:r>
              <a:rPr lang="en-US" dirty="0"/>
              <a:t>Continuous Improvement: Metrics enable tracking of progress and identification of areas needing improvement.</a:t>
            </a:r>
            <a:endParaRPr lang="en-IN" dirty="0"/>
          </a:p>
        </p:txBody>
      </p:sp>
      <p:sp>
        <p:nvSpPr>
          <p:cNvPr id="3" name="Title 2">
            <a:extLst>
              <a:ext uri="{FF2B5EF4-FFF2-40B4-BE49-F238E27FC236}">
                <a16:creationId xmlns:a16="http://schemas.microsoft.com/office/drawing/2014/main" id="{CD5F5CB2-FE65-7EEF-E553-FF16F07D6346}"/>
              </a:ext>
            </a:extLst>
          </p:cNvPr>
          <p:cNvSpPr>
            <a:spLocks noGrp="1"/>
          </p:cNvSpPr>
          <p:nvPr>
            <p:ph type="title"/>
          </p:nvPr>
        </p:nvSpPr>
        <p:spPr/>
        <p:txBody>
          <a:bodyPr/>
          <a:lstStyle/>
          <a:p>
            <a:r>
              <a:rPr lang="en-IN" dirty="0"/>
              <a:t>Importance of Metrics</a:t>
            </a:r>
          </a:p>
        </p:txBody>
      </p:sp>
    </p:spTree>
    <p:extLst>
      <p:ext uri="{BB962C8B-B14F-4D97-AF65-F5344CB8AC3E}">
        <p14:creationId xmlns:p14="http://schemas.microsoft.com/office/powerpoint/2010/main" val="7043056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err="1"/>
              <a:t>scrape_configs</a:t>
            </a:r>
            <a:r>
              <a:rPr lang="en-US" altLang="en-US" b="1" dirty="0"/>
              <a:t>:</a:t>
            </a:r>
          </a:p>
          <a:p>
            <a:r>
              <a:rPr lang="en-US" altLang="en-US" b="1" dirty="0"/>
              <a:t>  - </a:t>
            </a:r>
            <a:r>
              <a:rPr lang="en-US" altLang="en-US" b="1" dirty="0" err="1"/>
              <a:t>job_name</a:t>
            </a:r>
            <a:r>
              <a:rPr lang="en-US" altLang="en-US" b="1" dirty="0"/>
              <a:t>: '</a:t>
            </a:r>
            <a:r>
              <a:rPr lang="en-US" altLang="en-US" b="1" dirty="0" err="1"/>
              <a:t>node_exporter</a:t>
            </a:r>
            <a:r>
              <a:rPr lang="en-US" altLang="en-US" b="1" dirty="0"/>
              <a:t>'</a:t>
            </a:r>
          </a:p>
          <a:p>
            <a:r>
              <a:rPr lang="en-US" altLang="en-US" b="1" dirty="0"/>
              <a:t>    </a:t>
            </a:r>
            <a:r>
              <a:rPr lang="en-US" altLang="en-US" b="1" dirty="0" err="1"/>
              <a:t>static_configs</a:t>
            </a:r>
            <a:r>
              <a:rPr lang="en-US" altLang="en-US" b="1" dirty="0"/>
              <a:t>:</a:t>
            </a:r>
          </a:p>
          <a:p>
            <a:r>
              <a:rPr lang="en-US" altLang="en-US" b="1" dirty="0"/>
              <a:t>      - targets: ['&lt;node-exporter-host&gt;:9100']</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222508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docker run -d -p 9100:9100 --net="</a:t>
            </a:r>
            <a:r>
              <a:rPr lang="en-IN" dirty="0" err="1"/>
              <a:t>boanetwork</a:t>
            </a:r>
            <a:r>
              <a:rPr lang="en-IN"/>
              <a:t>" prom/node-exporter</a:t>
            </a:r>
            <a:endParaRPr lang="en-IN" dirty="0"/>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graphicFrame>
        <p:nvGraphicFramePr>
          <p:cNvPr id="6" name="Table 5">
            <a:extLst>
              <a:ext uri="{FF2B5EF4-FFF2-40B4-BE49-F238E27FC236}">
                <a16:creationId xmlns:a16="http://schemas.microsoft.com/office/drawing/2014/main" id="{1550B026-6F9B-46D5-8BCE-3A921295B3F4}"/>
              </a:ext>
            </a:extLst>
          </p:cNvPr>
          <p:cNvGraphicFramePr>
            <a:graphicFrameLocks noGrp="1"/>
          </p:cNvGraphicFramePr>
          <p:nvPr>
            <p:extLst>
              <p:ext uri="{D42A27DB-BD31-4B8C-83A1-F6EECF244321}">
                <p14:modId xmlns:p14="http://schemas.microsoft.com/office/powerpoint/2010/main" val="1556297651"/>
              </p:ext>
            </p:extLst>
          </p:nvPr>
        </p:nvGraphicFramePr>
        <p:xfrm>
          <a:off x="609600" y="2590800"/>
          <a:ext cx="7924800" cy="2682240"/>
        </p:xfrm>
        <a:graphic>
          <a:graphicData uri="http://schemas.openxmlformats.org/drawingml/2006/table">
            <a:tbl>
              <a:tblPr/>
              <a:tblGrid>
                <a:gridCol w="3352800">
                  <a:extLst>
                    <a:ext uri="{9D8B030D-6E8A-4147-A177-3AD203B41FA5}">
                      <a16:colId xmlns:a16="http://schemas.microsoft.com/office/drawing/2014/main" val="963486224"/>
                    </a:ext>
                  </a:extLst>
                </a:gridCol>
                <a:gridCol w="4572000">
                  <a:extLst>
                    <a:ext uri="{9D8B030D-6E8A-4147-A177-3AD203B41FA5}">
                      <a16:colId xmlns:a16="http://schemas.microsoft.com/office/drawing/2014/main" val="997036186"/>
                    </a:ext>
                  </a:extLst>
                </a:gridCol>
              </a:tblGrid>
              <a:tr h="0">
                <a:tc>
                  <a:txBody>
                    <a:bodyPr/>
                    <a:lstStyle/>
                    <a:p>
                      <a:pPr algn="l" fontAlgn="b"/>
                      <a:r>
                        <a:rPr lang="en-IN">
                          <a:effectLst/>
                        </a:rPr>
                        <a:t>Metric</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C875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IN">
                          <a:effectLst/>
                        </a:rPr>
                        <a:t>Meaning</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E873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6762277"/>
                  </a:ext>
                </a:extLst>
              </a:tr>
              <a:tr h="0">
                <a:tc>
                  <a:txBody>
                    <a:bodyPr/>
                    <a:lstStyle/>
                    <a:p>
                      <a:pPr algn="l" fontAlgn="t"/>
                      <a:r>
                        <a:rPr lang="en-IN" u="none" strike="noStrike" dirty="0">
                          <a:solidFill>
                            <a:srgbClr val="337AB7"/>
                          </a:solidFill>
                          <a:effectLst/>
                        </a:rPr>
                        <a:t>rate(</a:t>
                      </a:r>
                      <a:r>
                        <a:rPr lang="en-IN" u="none" strike="noStrike" dirty="0" err="1">
                          <a:solidFill>
                            <a:srgbClr val="337AB7"/>
                          </a:solidFill>
                          <a:effectLst/>
                        </a:rPr>
                        <a:t>node_cpu_seconds_total</a:t>
                      </a:r>
                      <a:r>
                        <a:rPr lang="en-IN" u="none" strike="noStrike" dirty="0">
                          <a:solidFill>
                            <a:srgbClr val="337AB7"/>
                          </a:solidFill>
                          <a:effectLst/>
                        </a:rPr>
                        <a:t>{mode="system"}[1m])</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average amount of CPU time spent in system mode, per second, over the last minute (in seconds)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49391394"/>
                  </a:ext>
                </a:extLst>
              </a:tr>
              <a:tr h="0">
                <a:tc>
                  <a:txBody>
                    <a:bodyPr/>
                    <a:lstStyle/>
                    <a:p>
                      <a:pPr algn="l" fontAlgn="t"/>
                      <a:r>
                        <a:rPr lang="en-IN" u="none" strike="noStrike" dirty="0">
                          <a:solidFill>
                            <a:srgbClr val="337AB7"/>
                          </a:solidFill>
                          <a:effectLst/>
                        </a:rPr>
                        <a:t>node_filesystem_avail_bytes</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filesystem space available to non-root users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58994755"/>
                  </a:ext>
                </a:extLst>
              </a:tr>
              <a:tr h="0">
                <a:tc>
                  <a:txBody>
                    <a:bodyPr/>
                    <a:lstStyle/>
                    <a:p>
                      <a:pPr algn="l" fontAlgn="t"/>
                      <a:r>
                        <a:rPr lang="en-US" u="none" strike="noStrike" dirty="0">
                          <a:solidFill>
                            <a:srgbClr val="337AB7"/>
                          </a:solidFill>
                          <a:effectLst/>
                        </a:rPr>
                        <a:t>rate(</a:t>
                      </a:r>
                      <a:r>
                        <a:rPr lang="en-US" u="none" strike="noStrike" dirty="0" err="1">
                          <a:solidFill>
                            <a:srgbClr val="337AB7"/>
                          </a:solidFill>
                          <a:effectLst/>
                        </a:rPr>
                        <a:t>node_network_receive_bytes_total</a:t>
                      </a:r>
                      <a:r>
                        <a:rPr lang="en-US" u="none" strike="noStrike" dirty="0">
                          <a:solidFill>
                            <a:srgbClr val="337AB7"/>
                          </a:solidFill>
                          <a:effectLst/>
                        </a:rPr>
                        <a:t>[1m])</a:t>
                      </a:r>
                      <a:endParaRPr lang="en-US"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The average network traffic received, per second, over the last minute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13295165"/>
                  </a:ext>
                </a:extLst>
              </a:tr>
            </a:tbl>
          </a:graphicData>
        </a:graphic>
      </p:graphicFrame>
    </p:spTree>
    <p:extLst>
      <p:ext uri="{BB962C8B-B14F-4D97-AF65-F5344CB8AC3E}">
        <p14:creationId xmlns:p14="http://schemas.microsoft.com/office/powerpoint/2010/main" val="349597293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pic>
        <p:nvPicPr>
          <p:cNvPr id="8" name="Picture 7">
            <a:extLst>
              <a:ext uri="{FF2B5EF4-FFF2-40B4-BE49-F238E27FC236}">
                <a16:creationId xmlns:a16="http://schemas.microsoft.com/office/drawing/2014/main" id="{4A0EF751-DBF9-3117-C9AF-47E5EB7FBFD4}"/>
              </a:ext>
            </a:extLst>
          </p:cNvPr>
          <p:cNvPicPr>
            <a:picLocks noChangeAspect="1"/>
          </p:cNvPicPr>
          <p:nvPr/>
        </p:nvPicPr>
        <p:blipFill>
          <a:blip r:embed="rId2"/>
          <a:stretch>
            <a:fillRect/>
          </a:stretch>
        </p:blipFill>
        <p:spPr>
          <a:xfrm>
            <a:off x="-8335" y="1295400"/>
            <a:ext cx="9144000" cy="5143500"/>
          </a:xfrm>
          <a:prstGeom prst="rect">
            <a:avLst/>
          </a:prstGeom>
        </p:spPr>
      </p:pic>
    </p:spTree>
    <p:extLst>
      <p:ext uri="{BB962C8B-B14F-4D97-AF65-F5344CB8AC3E}">
        <p14:creationId xmlns:p14="http://schemas.microsoft.com/office/powerpoint/2010/main" val="292964349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1133475"/>
          </a:xfrm>
        </p:spPr>
        <p:txBody>
          <a:bodyPr/>
          <a:lstStyle/>
          <a:p>
            <a:r>
              <a:rPr lang="en-IN" dirty="0"/>
              <a:t>https://github.com/prometheus-community/windows_exporter/releases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pic>
        <p:nvPicPr>
          <p:cNvPr id="5" name="Picture 4">
            <a:extLst>
              <a:ext uri="{FF2B5EF4-FFF2-40B4-BE49-F238E27FC236}">
                <a16:creationId xmlns:a16="http://schemas.microsoft.com/office/drawing/2014/main" id="{89E752DC-6B4C-25D5-8E7E-EA32697B69E0}"/>
              </a:ext>
            </a:extLst>
          </p:cNvPr>
          <p:cNvPicPr>
            <a:picLocks noChangeAspect="1"/>
          </p:cNvPicPr>
          <p:nvPr/>
        </p:nvPicPr>
        <p:blipFill rotWithShape="1">
          <a:blip r:embed="rId2"/>
          <a:srcRect l="24167" t="30741" r="49167" b="24815"/>
          <a:stretch/>
        </p:blipFill>
        <p:spPr>
          <a:xfrm>
            <a:off x="1524000" y="2438400"/>
            <a:ext cx="4572000" cy="4286250"/>
          </a:xfrm>
          <a:prstGeom prst="rect">
            <a:avLst/>
          </a:prstGeom>
        </p:spPr>
      </p:pic>
    </p:spTree>
    <p:extLst>
      <p:ext uri="{BB962C8B-B14F-4D97-AF65-F5344CB8AC3E}">
        <p14:creationId xmlns:p14="http://schemas.microsoft.com/office/powerpoint/2010/main" val="9916665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http://localhost:9182/metrics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spTree>
    <p:extLst>
      <p:ext uri="{BB962C8B-B14F-4D97-AF65-F5344CB8AC3E}">
        <p14:creationId xmlns:p14="http://schemas.microsoft.com/office/powerpoint/2010/main" val="278082177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7" name="Picture 6">
            <a:extLst>
              <a:ext uri="{FF2B5EF4-FFF2-40B4-BE49-F238E27FC236}">
                <a16:creationId xmlns:a16="http://schemas.microsoft.com/office/drawing/2014/main" id="{EFA7FA27-3866-544A-662E-9F4A1BDF209A}"/>
              </a:ext>
            </a:extLst>
          </p:cNvPr>
          <p:cNvPicPr>
            <a:picLocks noChangeAspect="1"/>
          </p:cNvPicPr>
          <p:nvPr/>
        </p:nvPicPr>
        <p:blipFill rotWithShape="1">
          <a:blip r:embed="rId2"/>
          <a:srcRect t="29259" r="39167" b="5556"/>
          <a:stretch/>
        </p:blipFill>
        <p:spPr>
          <a:xfrm>
            <a:off x="469370" y="1524000"/>
            <a:ext cx="8205260" cy="4945636"/>
          </a:xfrm>
          <a:prstGeom prst="rect">
            <a:avLst/>
          </a:prstGeom>
        </p:spPr>
      </p:pic>
    </p:spTree>
    <p:extLst>
      <p:ext uri="{BB962C8B-B14F-4D97-AF65-F5344CB8AC3E}">
        <p14:creationId xmlns:p14="http://schemas.microsoft.com/office/powerpoint/2010/main" val="16819516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4" name="Picture 3">
            <a:extLst>
              <a:ext uri="{FF2B5EF4-FFF2-40B4-BE49-F238E27FC236}">
                <a16:creationId xmlns:a16="http://schemas.microsoft.com/office/drawing/2014/main" id="{0F9FB056-5BE1-0C25-04A4-4FC510A117BE}"/>
              </a:ext>
            </a:extLst>
          </p:cNvPr>
          <p:cNvPicPr>
            <a:picLocks noChangeAspect="1"/>
          </p:cNvPicPr>
          <p:nvPr/>
        </p:nvPicPr>
        <p:blipFill rotWithShape="1">
          <a:blip r:embed="rId2"/>
          <a:srcRect t="2963" r="48333" b="45185"/>
          <a:stretch/>
        </p:blipFill>
        <p:spPr>
          <a:xfrm>
            <a:off x="281914" y="1523999"/>
            <a:ext cx="8481085" cy="4787709"/>
          </a:xfrm>
          <a:prstGeom prst="rect">
            <a:avLst/>
          </a:prstGeom>
        </p:spPr>
      </p:pic>
    </p:spTree>
    <p:extLst>
      <p:ext uri="{BB962C8B-B14F-4D97-AF65-F5344CB8AC3E}">
        <p14:creationId xmlns:p14="http://schemas.microsoft.com/office/powerpoint/2010/main" val="167657138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4CABE134-CBBD-066A-76CF-62366AC3650D}"/>
              </a:ext>
            </a:extLst>
          </p:cNvPr>
          <p:cNvPicPr>
            <a:picLocks noChangeAspect="1"/>
          </p:cNvPicPr>
          <p:nvPr/>
        </p:nvPicPr>
        <p:blipFill>
          <a:blip r:embed="rId2"/>
          <a:stretch>
            <a:fillRect/>
          </a:stretch>
        </p:blipFill>
        <p:spPr>
          <a:xfrm>
            <a:off x="0" y="1295400"/>
            <a:ext cx="9144000" cy="5143500"/>
          </a:xfrm>
          <a:prstGeom prst="rect">
            <a:avLst/>
          </a:prstGeom>
        </p:spPr>
      </p:pic>
      <p:cxnSp>
        <p:nvCxnSpPr>
          <p:cNvPr id="7" name="Straight Arrow Connector 6">
            <a:extLst>
              <a:ext uri="{FF2B5EF4-FFF2-40B4-BE49-F238E27FC236}">
                <a16:creationId xmlns:a16="http://schemas.microsoft.com/office/drawing/2014/main" id="{DCBA324B-DE1C-E6F5-D1C5-A10692EF72FF}"/>
              </a:ext>
            </a:extLst>
          </p:cNvPr>
          <p:cNvCxnSpPr/>
          <p:nvPr/>
        </p:nvCxnSpPr>
        <p:spPr>
          <a:xfrm>
            <a:off x="2286000" y="838200"/>
            <a:ext cx="525780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53217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F50F4418-23F5-1A35-8766-C3C693FE333F}"/>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1243998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65580ABD-C829-BF53-20F6-1ED0FA3D1E3E}"/>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100078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 and events are essential components in monitoring and analyzing systems, networks, and applications. </a:t>
            </a:r>
          </a:p>
          <a:p>
            <a:r>
              <a:rPr lang="en-US" dirty="0"/>
              <a:t>They provide critical insights into the performance, security, and operational status of infrastructure, helping in troubleshooting, auditing, and improving overall system health. </a:t>
            </a:r>
          </a:p>
          <a:p>
            <a:r>
              <a:rPr lang="en-US" dirty="0"/>
              <a:t>Understanding the distinction between logs and events and how they are used can help us better interpret system behaviors.</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5176921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fontScale="92500"/>
          </a:bodyPr>
          <a:lstStyle/>
          <a:p>
            <a:r>
              <a:rPr lang="en-US" dirty="0"/>
              <a:t>The Prometheus </a:t>
            </a:r>
            <a:r>
              <a:rPr lang="en-US" dirty="0" err="1"/>
              <a:t>node_exporter</a:t>
            </a:r>
            <a:r>
              <a:rPr lang="en-US" dirty="0"/>
              <a:t> is officially distributed as a binary archive. </a:t>
            </a:r>
          </a:p>
          <a:p>
            <a:r>
              <a:rPr lang="en-US" dirty="0"/>
              <a:t>Like other exporters, the </a:t>
            </a:r>
            <a:r>
              <a:rPr lang="en-US" dirty="0" err="1"/>
              <a:t>node_exporter</a:t>
            </a:r>
            <a:r>
              <a:rPr lang="en-US" dirty="0"/>
              <a:t> must be configured to listen on a dedicated port (9100 by default). </a:t>
            </a:r>
          </a:p>
          <a:p>
            <a:r>
              <a:rPr lang="en-US" dirty="0"/>
              <a:t>For example, if a host is running a MySQL database, the official Prometheus MySQL exporter would expose metrics on port 9104 by default.</a:t>
            </a:r>
          </a:p>
          <a:p>
            <a:r>
              <a:rPr lang="en-US" dirty="0" err="1"/>
              <a:t>Node_exporter</a:t>
            </a:r>
            <a:r>
              <a:rPr lang="en-US" dirty="0"/>
              <a:t> would expose machine metrics on port 9100. </a:t>
            </a:r>
          </a:p>
          <a:p>
            <a:r>
              <a:rPr lang="en-US" dirty="0"/>
              <a:t>Caution is advised to avoid prolonged runtimes (as measured by the built-in </a:t>
            </a:r>
            <a:r>
              <a:rPr lang="en-US" dirty="0" err="1"/>
              <a:t>scrape_duration_seconds</a:t>
            </a:r>
            <a:r>
              <a:rPr lang="en-US" dirty="0"/>
              <a:t> metric).</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46601398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5683E7-2A36-CC52-7A89-09C2221BE85C}"/>
              </a:ext>
            </a:extLst>
          </p:cNvPr>
          <p:cNvSpPr>
            <a:spLocks noGrp="1"/>
          </p:cNvSpPr>
          <p:nvPr>
            <p:ph sz="quarter" idx="12"/>
          </p:nvPr>
        </p:nvSpPr>
        <p:spPr>
          <a:xfrm>
            <a:off x="457201" y="1381125"/>
            <a:ext cx="8228012" cy="4867275"/>
          </a:xfrm>
        </p:spPr>
        <p:txBody>
          <a:bodyPr>
            <a:normAutofit/>
          </a:bodyPr>
          <a:lstStyle/>
          <a:p>
            <a:r>
              <a:rPr lang="en-US" dirty="0"/>
              <a:t>The </a:t>
            </a:r>
            <a:r>
              <a:rPr lang="en-US" dirty="0" err="1"/>
              <a:t>statsd</a:t>
            </a:r>
            <a:r>
              <a:rPr lang="en-US" dirty="0"/>
              <a:t>-exporter is used to convert </a:t>
            </a:r>
            <a:r>
              <a:rPr lang="en-US" dirty="0" err="1"/>
              <a:t>Statsd</a:t>
            </a:r>
            <a:r>
              <a:rPr lang="en-US" dirty="0"/>
              <a:t> metrics into Prometheus metrics. </a:t>
            </a:r>
          </a:p>
          <a:p>
            <a:r>
              <a:rPr lang="en-US" dirty="0"/>
              <a:t>This is because the </a:t>
            </a:r>
            <a:r>
              <a:rPr lang="en-US" dirty="0" err="1"/>
              <a:t>StatsD</a:t>
            </a:r>
            <a:r>
              <a:rPr lang="en-US" dirty="0"/>
              <a:t> text-format represents metrics differently to Prometheus' exposition format which is represented like this:</a:t>
            </a:r>
          </a:p>
          <a:p>
            <a:r>
              <a:rPr lang="en-US" dirty="0"/>
              <a:t>&lt;time series name&gt;{&lt;label name&gt;=&lt;label value&gt;,...}</a:t>
            </a:r>
          </a:p>
          <a:p>
            <a:endParaRPr lang="en-IN" dirty="0"/>
          </a:p>
        </p:txBody>
      </p:sp>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spTree>
    <p:extLst>
      <p:ext uri="{BB962C8B-B14F-4D97-AF65-F5344CB8AC3E}">
        <p14:creationId xmlns:p14="http://schemas.microsoft.com/office/powerpoint/2010/main" val="250776906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pic>
        <p:nvPicPr>
          <p:cNvPr id="2050" name="Picture 2">
            <a:extLst>
              <a:ext uri="{FF2B5EF4-FFF2-40B4-BE49-F238E27FC236}">
                <a16:creationId xmlns:a16="http://schemas.microsoft.com/office/drawing/2014/main" id="{7CD8E0E9-D676-B2DB-82F4-2B493198F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08" y="1447800"/>
            <a:ext cx="8382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261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1026" name="Picture 2" descr="1">
            <a:extLst>
              <a:ext uri="{FF2B5EF4-FFF2-40B4-BE49-F238E27FC236}">
                <a16:creationId xmlns:a16="http://schemas.microsoft.com/office/drawing/2014/main" id="{499C7AEC-4269-A96D-8CCE-CE771E466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98" y="1981200"/>
            <a:ext cx="85082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864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B03192-B78D-0487-3715-FF19DB4CA986}"/>
              </a:ext>
            </a:extLst>
          </p:cNvPr>
          <p:cNvSpPr>
            <a:spLocks noGrp="1"/>
          </p:cNvSpPr>
          <p:nvPr>
            <p:ph sz="quarter" idx="12"/>
          </p:nvPr>
        </p:nvSpPr>
        <p:spPr/>
        <p:txBody>
          <a:bodyPr>
            <a:normAutofit fontScale="92500" lnSpcReduction="10000"/>
          </a:bodyPr>
          <a:lstStyle/>
          <a:p>
            <a:r>
              <a:rPr lang="en-US" dirty="0"/>
              <a:t>The Pull-based monitoring system actively obtains indicators, and the objects.</a:t>
            </a:r>
          </a:p>
          <a:p>
            <a:r>
              <a:rPr lang="en-US" dirty="0"/>
              <a:t>Monitoring system should have the capability to be accessed remotely. </a:t>
            </a:r>
          </a:p>
          <a:p>
            <a:r>
              <a:rPr lang="en-US" dirty="0"/>
              <a:t>Push-based monitoring systems do not actively obtain data, but the monitored objects actively push indicators. </a:t>
            </a:r>
          </a:p>
          <a:p>
            <a:r>
              <a:rPr lang="en-US" dirty="0"/>
              <a:t>There are differences between the two methods in many aspects. </a:t>
            </a:r>
          </a:p>
          <a:p>
            <a:r>
              <a:rPr lang="en-US" dirty="0"/>
              <a:t>For the construction and selection of monitoring systems, we must understand the advantages and disadvantages of these two methods in advance and choose the appropriate scheme for implementation. </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389336588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7" name="Picture 6">
            <a:extLst>
              <a:ext uri="{FF2B5EF4-FFF2-40B4-BE49-F238E27FC236}">
                <a16:creationId xmlns:a16="http://schemas.microsoft.com/office/drawing/2014/main" id="{F742E2B7-FDB3-2DBD-59AF-DF9BD91EA5CE}"/>
              </a:ext>
            </a:extLst>
          </p:cNvPr>
          <p:cNvPicPr>
            <a:picLocks noChangeAspect="1"/>
          </p:cNvPicPr>
          <p:nvPr/>
        </p:nvPicPr>
        <p:blipFill rotWithShape="1">
          <a:blip r:embed="rId2"/>
          <a:srcRect l="7500" t="20371" r="40833" b="32222"/>
          <a:stretch/>
        </p:blipFill>
        <p:spPr>
          <a:xfrm>
            <a:off x="228601" y="1524000"/>
            <a:ext cx="8534400" cy="4648200"/>
          </a:xfrm>
          <a:prstGeom prst="rect">
            <a:avLst/>
          </a:prstGeom>
        </p:spPr>
      </p:pic>
    </p:spTree>
    <p:extLst>
      <p:ext uri="{BB962C8B-B14F-4D97-AF65-F5344CB8AC3E}">
        <p14:creationId xmlns:p14="http://schemas.microsoft.com/office/powerpoint/2010/main" val="31526211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4" name="Picture 3">
            <a:extLst>
              <a:ext uri="{FF2B5EF4-FFF2-40B4-BE49-F238E27FC236}">
                <a16:creationId xmlns:a16="http://schemas.microsoft.com/office/drawing/2014/main" id="{FB1A0508-6709-9D0A-7FC7-0E2F49C003AB}"/>
              </a:ext>
            </a:extLst>
          </p:cNvPr>
          <p:cNvPicPr>
            <a:picLocks noChangeAspect="1"/>
          </p:cNvPicPr>
          <p:nvPr/>
        </p:nvPicPr>
        <p:blipFill rotWithShape="1">
          <a:blip r:embed="rId2"/>
          <a:srcRect l="7500" t="20371" r="40000" b="5556"/>
          <a:stretch/>
        </p:blipFill>
        <p:spPr>
          <a:xfrm>
            <a:off x="462031" y="1267408"/>
            <a:ext cx="7311365" cy="5802671"/>
          </a:xfrm>
          <a:prstGeom prst="rect">
            <a:avLst/>
          </a:prstGeom>
        </p:spPr>
      </p:pic>
    </p:spTree>
    <p:extLst>
      <p:ext uri="{BB962C8B-B14F-4D97-AF65-F5344CB8AC3E}">
        <p14:creationId xmlns:p14="http://schemas.microsoft.com/office/powerpoint/2010/main" val="17341153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5" name="Picture 4">
            <a:extLst>
              <a:ext uri="{FF2B5EF4-FFF2-40B4-BE49-F238E27FC236}">
                <a16:creationId xmlns:a16="http://schemas.microsoft.com/office/drawing/2014/main" id="{DE846740-79DC-4ACD-EDA9-1532CCAD0B81}"/>
              </a:ext>
            </a:extLst>
          </p:cNvPr>
          <p:cNvPicPr>
            <a:picLocks noChangeAspect="1"/>
          </p:cNvPicPr>
          <p:nvPr/>
        </p:nvPicPr>
        <p:blipFill rotWithShape="1">
          <a:blip r:embed="rId2"/>
          <a:srcRect l="7500" t="11481" r="40833" b="50000"/>
          <a:stretch/>
        </p:blipFill>
        <p:spPr>
          <a:xfrm>
            <a:off x="461035" y="1905000"/>
            <a:ext cx="8176846" cy="3429000"/>
          </a:xfrm>
          <a:prstGeom prst="rect">
            <a:avLst/>
          </a:prstGeom>
        </p:spPr>
      </p:pic>
    </p:spTree>
    <p:extLst>
      <p:ext uri="{BB962C8B-B14F-4D97-AF65-F5344CB8AC3E}">
        <p14:creationId xmlns:p14="http://schemas.microsoft.com/office/powerpoint/2010/main" val="396067444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2050" name="Picture 2" descr="3">
            <a:extLst>
              <a:ext uri="{FF2B5EF4-FFF2-40B4-BE49-F238E27FC236}">
                <a16:creationId xmlns:a16="http://schemas.microsoft.com/office/drawing/2014/main" id="{D200AD45-934A-F564-8F06-A7BEA4E89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2514600"/>
            <a:ext cx="8448675"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BEB100-EA1E-DFCE-B01E-7B23790D8D9F}"/>
              </a:ext>
            </a:extLst>
          </p:cNvPr>
          <p:cNvSpPr txBox="1"/>
          <p:nvPr/>
        </p:nvSpPr>
        <p:spPr>
          <a:xfrm>
            <a:off x="2464035" y="1600200"/>
            <a:ext cx="2642070" cy="646331"/>
          </a:xfrm>
          <a:prstGeom prst="rect">
            <a:avLst/>
          </a:prstGeom>
          <a:noFill/>
        </p:spPr>
        <p:txBody>
          <a:bodyPr wrap="none" rtlCol="0">
            <a:spAutoFit/>
          </a:bodyPr>
          <a:lstStyle/>
          <a:p>
            <a:r>
              <a:rPr lang="en-IN" b="1" i="0" dirty="0">
                <a:solidFill>
                  <a:srgbClr val="24292E"/>
                </a:solidFill>
                <a:effectLst/>
                <a:latin typeface="Roboto-Regular"/>
              </a:rPr>
              <a:t>Pull Model Architecture</a:t>
            </a:r>
          </a:p>
          <a:p>
            <a:endParaRPr lang="en-IN" dirty="0"/>
          </a:p>
        </p:txBody>
      </p:sp>
    </p:spTree>
    <p:extLst>
      <p:ext uri="{BB962C8B-B14F-4D97-AF65-F5344CB8AC3E}">
        <p14:creationId xmlns:p14="http://schemas.microsoft.com/office/powerpoint/2010/main" val="398272252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fontScale="77500" lnSpcReduction="20000"/>
          </a:bodyPr>
          <a:lstStyle/>
          <a:p>
            <a:r>
              <a:rPr lang="en-US" dirty="0"/>
              <a:t>Pull Architecture</a:t>
            </a:r>
          </a:p>
          <a:p>
            <a:r>
              <a:rPr lang="en-US" dirty="0"/>
              <a:t>Service discovery system, including host service discovery (generally depends on the company's CMDB system), application service discovery (such as Consul), and PaaS service discovery (such as Kubernetes). </a:t>
            </a:r>
          </a:p>
          <a:p>
            <a:r>
              <a:rPr lang="en-US" dirty="0"/>
              <a:t>The pull module needs to have the capability to connect to these service discovery systems.</a:t>
            </a:r>
          </a:p>
          <a:p>
            <a:r>
              <a:rPr lang="en-US" dirty="0"/>
              <a:t>In addition to the service discovery part, the Pull core module generally uses the common protocol to pull data from the remote end. </a:t>
            </a:r>
          </a:p>
          <a:p>
            <a:r>
              <a:rPr lang="en-US" dirty="0"/>
              <a:t>It usually supports configuration pull interval, timeout interval, metric filtering, rename, and simple process capabilities.</a:t>
            </a:r>
          </a:p>
          <a:p>
            <a:r>
              <a:rPr lang="en-US" dirty="0"/>
              <a:t>The application-end SDK supports listening to a fixed port to provide the capability to be pulled.</a:t>
            </a:r>
          </a:p>
          <a:p>
            <a:r>
              <a:rPr lang="en-US" dirty="0"/>
              <a:t>Since various middleware and other systems are incompatible with the Pull protocol, it is necessary to develop an Agent corresponding to Exporter to support pulling the metrics of these systems and provide standard Pull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217727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7" name="Picture 6">
            <a:extLst>
              <a:ext uri="{FF2B5EF4-FFF2-40B4-BE49-F238E27FC236}">
                <a16:creationId xmlns:a16="http://schemas.microsoft.com/office/drawing/2014/main" id="{C1576D40-F283-D49B-AD74-2E3110AE911A}"/>
              </a:ext>
            </a:extLst>
          </p:cNvPr>
          <p:cNvPicPr>
            <a:picLocks noChangeAspect="1"/>
          </p:cNvPicPr>
          <p:nvPr/>
        </p:nvPicPr>
        <p:blipFill>
          <a:blip r:embed="rId2"/>
          <a:srcRect t="2913"/>
          <a:stretch/>
        </p:blipFill>
        <p:spPr>
          <a:xfrm>
            <a:off x="850641" y="1295400"/>
            <a:ext cx="6629400" cy="5181600"/>
          </a:xfrm>
          <a:prstGeom prst="rect">
            <a:avLst/>
          </a:prstGeom>
        </p:spPr>
      </p:pic>
    </p:spTree>
    <p:extLst>
      <p:ext uri="{BB962C8B-B14F-4D97-AF65-F5344CB8AC3E}">
        <p14:creationId xmlns:p14="http://schemas.microsoft.com/office/powerpoint/2010/main" val="2207396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lnSpcReduction="10000"/>
          </a:bodyPr>
          <a:lstStyle/>
          <a:p>
            <a:r>
              <a:rPr lang="en-US" dirty="0"/>
              <a:t>Push Model Architecture</a:t>
            </a:r>
          </a:p>
          <a:p>
            <a:pPr lvl="1"/>
            <a:r>
              <a:rPr lang="en-US" dirty="0"/>
              <a:t>The Push model is simple and can be described as follows.</a:t>
            </a:r>
          </a:p>
          <a:p>
            <a:pPr lvl="1"/>
            <a:r>
              <a:rPr lang="en-US" dirty="0"/>
              <a:t>Push Agent supports pulling the metric data of various monitored objects and pushing them to the server.</a:t>
            </a:r>
          </a:p>
          <a:p>
            <a:pPr lvl="1"/>
            <a:r>
              <a:rPr lang="en-US" dirty="0"/>
              <a:t>It can be deployed in a manner coupled with the monitoring system or deployed separately.</a:t>
            </a:r>
          </a:p>
          <a:p>
            <a:pPr lvl="1"/>
            <a:r>
              <a:rPr lang="en-US" dirty="0" err="1"/>
              <a:t>ConfigCenter</a:t>
            </a:r>
            <a:r>
              <a:rPr lang="en-US" dirty="0"/>
              <a:t> (optional) can provide centralized dynamic configuration capabilities, such as monitoring targets, collection intervals, metric filtering, metric processing, and remote targets.</a:t>
            </a:r>
          </a:p>
          <a:p>
            <a:pPr lvl="1"/>
            <a:r>
              <a:rPr lang="en-US" dirty="0"/>
              <a:t>The application-end SDK supports sending data to the monitoring backend or the local agent (usually, the local agent also implements a set of backend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7532769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fontScale="92500" lnSpcReduction="10000"/>
          </a:bodyPr>
          <a:lstStyle/>
          <a:p>
            <a:r>
              <a:rPr lang="en-US" dirty="0"/>
              <a:t>Prometheus is a primarily pull-based monitoring system.</a:t>
            </a:r>
          </a:p>
          <a:p>
            <a:r>
              <a:rPr lang="en-US" dirty="0"/>
              <a:t>An additional component called the "Push gateway" is available for pushing metrics from external applications and services. </a:t>
            </a:r>
          </a:p>
          <a:p>
            <a:r>
              <a:rPr lang="en-US" dirty="0"/>
              <a:t>The Push gateway is useful for collecting metrics from systems that are not compatible with the otherwise pull-based infrastructure.</a:t>
            </a:r>
          </a:p>
          <a:p>
            <a:r>
              <a:rPr lang="en-US" dirty="0"/>
              <a:t>For instance, short-lived batch jobs that are ephemeral in nature may start and end before Prometheus can discover and scrape metrics from them. </a:t>
            </a:r>
          </a:p>
          <a:p>
            <a:r>
              <a:rPr lang="en-US" dirty="0"/>
              <a:t>The Prometheus </a:t>
            </a:r>
            <a:r>
              <a:rPr lang="en-US" dirty="0" err="1"/>
              <a:t>Pushgateway</a:t>
            </a:r>
            <a:r>
              <a:rPr lang="en-US" dirty="0"/>
              <a:t> can be used to push the metrics of such processes to prevent losing essential data before they get a chance to get scraped.</a:t>
            </a:r>
            <a:endParaRPr lang="en-IN" dirty="0"/>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Push gateway</a:t>
            </a:r>
          </a:p>
        </p:txBody>
      </p:sp>
    </p:spTree>
    <p:extLst>
      <p:ext uri="{BB962C8B-B14F-4D97-AF65-F5344CB8AC3E}">
        <p14:creationId xmlns:p14="http://schemas.microsoft.com/office/powerpoint/2010/main" val="266955268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a:bodyPr>
          <a:lstStyle/>
          <a:p>
            <a:r>
              <a:rPr lang="en-US" dirty="0"/>
              <a:t>Applications only generate metrics after we add instrumentation to their code. </a:t>
            </a:r>
          </a:p>
          <a:p>
            <a:r>
              <a:rPr lang="en-US" dirty="0"/>
              <a:t>We can do this via one of the Prometheus client libraries.</a:t>
            </a:r>
          </a:p>
          <a:p>
            <a:r>
              <a:rPr lang="en-US" dirty="0"/>
              <a:t>Prometheus official client libraries are compatible with Java/JVM, Go, Python, and Ruby. </a:t>
            </a:r>
          </a:p>
          <a:p>
            <a:r>
              <a:rPr lang="en-US" dirty="0"/>
              <a:t>Third-party client libraries are also available for Node.js, Haskell, C#/</a:t>
            </a:r>
            <a:r>
              <a:rPr lang="en-US" dirty="0" err="1"/>
              <a:t>.Net</a:t>
            </a:r>
            <a:r>
              <a:rPr lang="en-US" dirty="0"/>
              <a:t>, Common Lisp, Dart, Erlang, Rust, and more.</a:t>
            </a:r>
          </a:p>
          <a:p>
            <a:r>
              <a:rPr lang="en-US" dirty="0"/>
              <a:t>Choose a Prometheus client library that matches the language of our application. </a:t>
            </a:r>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Client Libraries</a:t>
            </a:r>
          </a:p>
        </p:txBody>
      </p:sp>
    </p:spTree>
    <p:extLst>
      <p:ext uri="{BB962C8B-B14F-4D97-AF65-F5344CB8AC3E}">
        <p14:creationId xmlns:p14="http://schemas.microsoft.com/office/powerpoint/2010/main" val="4722795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979D64-EA1F-4542-6CA3-622ADC150E45}"/>
              </a:ext>
            </a:extLst>
          </p:cNvPr>
          <p:cNvSpPr>
            <a:spLocks noGrp="1"/>
          </p:cNvSpPr>
          <p:nvPr>
            <p:ph sz="quarter" idx="12"/>
          </p:nvPr>
        </p:nvSpPr>
        <p:spPr/>
        <p:txBody>
          <a:bodyPr/>
          <a:lstStyle/>
          <a:p>
            <a:r>
              <a:rPr lang="en-US" dirty="0"/>
              <a:t>Prometheus Alert manager is a critical component of the Prometheus ecosystem responsible for handling alerts generated by Prometheus and managing how these alerts are delivered. </a:t>
            </a:r>
          </a:p>
          <a:p>
            <a:r>
              <a:rPr lang="en-US" dirty="0"/>
              <a:t>The architecture of Prometheus Alert manager focuses on receiving, processing, and routing alerts based on defined rules. </a:t>
            </a:r>
            <a:endParaRPr lang="en-IN" dirty="0"/>
          </a:p>
        </p:txBody>
      </p:sp>
      <p:sp>
        <p:nvSpPr>
          <p:cNvPr id="3" name="Title 2">
            <a:extLst>
              <a:ext uri="{FF2B5EF4-FFF2-40B4-BE49-F238E27FC236}">
                <a16:creationId xmlns:a16="http://schemas.microsoft.com/office/drawing/2014/main" id="{60934C56-6555-D80C-E963-539F49DC08B7}"/>
              </a:ext>
            </a:extLst>
          </p:cNvPr>
          <p:cNvSpPr>
            <a:spLocks noGrp="1"/>
          </p:cNvSpPr>
          <p:nvPr>
            <p:ph type="title"/>
          </p:nvPr>
        </p:nvSpPr>
        <p:spPr>
          <a:xfrm>
            <a:off x="494524" y="170122"/>
            <a:ext cx="8205261" cy="785553"/>
          </a:xfrm>
        </p:spPr>
        <p:txBody>
          <a:bodyPr/>
          <a:lstStyle/>
          <a:p>
            <a:r>
              <a:rPr lang="en-IN" dirty="0"/>
              <a:t>Alert Manager Architecture</a:t>
            </a:r>
          </a:p>
        </p:txBody>
      </p:sp>
    </p:spTree>
    <p:extLst>
      <p:ext uri="{BB962C8B-B14F-4D97-AF65-F5344CB8AC3E}">
        <p14:creationId xmlns:p14="http://schemas.microsoft.com/office/powerpoint/2010/main" val="14482160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pic>
        <p:nvPicPr>
          <p:cNvPr id="1026" name="Picture 2">
            <a:extLst>
              <a:ext uri="{FF2B5EF4-FFF2-40B4-BE49-F238E27FC236}">
                <a16:creationId xmlns:a16="http://schemas.microsoft.com/office/drawing/2014/main" id="{3D2B959D-44A8-F68A-AC1C-EC7751F67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31" y="1828800"/>
            <a:ext cx="7679268" cy="431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6089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85000" lnSpcReduction="10000"/>
          </a:bodyPr>
          <a:lstStyle/>
          <a:p>
            <a:r>
              <a:rPr lang="en-US" b="1" dirty="0"/>
              <a:t>1. Alert Generation in Prometheus</a:t>
            </a:r>
          </a:p>
          <a:p>
            <a:r>
              <a:rPr lang="en-US" dirty="0"/>
              <a:t>The process starts in </a:t>
            </a:r>
            <a:r>
              <a:rPr lang="en-US" b="1" dirty="0"/>
              <a:t>Prometheus</a:t>
            </a:r>
            <a:r>
              <a:rPr lang="en-US" dirty="0"/>
              <a:t>, where rules are defined to trigger alerts based on conditions from the data being scraped. These rules are defined in </a:t>
            </a:r>
            <a:r>
              <a:rPr lang="en-US" b="1" dirty="0"/>
              <a:t>alerting rules</a:t>
            </a:r>
            <a:r>
              <a:rPr lang="en-US" dirty="0"/>
              <a:t>, which continuously evaluate time series data for conditions like high CPU usage or disk space exhaustion.</a:t>
            </a:r>
          </a:p>
          <a:p>
            <a:pPr>
              <a:buFont typeface="Arial" panose="020B0604020202020204" pitchFamily="34" charset="0"/>
              <a:buChar char="•"/>
            </a:pPr>
            <a:r>
              <a:rPr lang="en-US" b="1" dirty="0"/>
              <a:t>Alerting Rules</a:t>
            </a:r>
            <a:r>
              <a:rPr lang="en-US" dirty="0"/>
              <a:t>: These are defined in a Prometheus configuration file. Each rule specifies:</a:t>
            </a:r>
          </a:p>
          <a:p>
            <a:pPr marL="742950" lvl="1" indent="-285750">
              <a:buFont typeface="Arial" panose="020B0604020202020204" pitchFamily="34" charset="0"/>
              <a:buChar char="•"/>
            </a:pPr>
            <a:r>
              <a:rPr lang="en-US" b="1" dirty="0"/>
              <a:t>Condition</a:t>
            </a:r>
            <a:r>
              <a:rPr lang="en-US" dirty="0"/>
              <a:t>: The condition that needs to be met (e.g., CPU usage &gt; 90% for 5 minutes).</a:t>
            </a:r>
          </a:p>
          <a:p>
            <a:pPr marL="742950" lvl="1" indent="-285750">
              <a:buFont typeface="Arial" panose="020B0604020202020204" pitchFamily="34" charset="0"/>
              <a:buChar char="•"/>
            </a:pPr>
            <a:r>
              <a:rPr lang="en-US" b="1" dirty="0"/>
              <a:t>Labels</a:t>
            </a:r>
            <a:r>
              <a:rPr lang="en-US" dirty="0"/>
              <a:t>: Metadata about the alert (e.g., severity, instance).</a:t>
            </a:r>
          </a:p>
          <a:p>
            <a:pPr marL="742950" lvl="1" indent="-285750">
              <a:buFont typeface="Arial" panose="020B0604020202020204" pitchFamily="34" charset="0"/>
              <a:buChar char="•"/>
            </a:pPr>
            <a:r>
              <a:rPr lang="en-US" b="1" dirty="0"/>
              <a:t>Annotations</a:t>
            </a:r>
            <a:r>
              <a:rPr lang="en-US" dirty="0"/>
              <a:t>: Additional information for the alert (e.g., description, runbook URL).</a:t>
            </a:r>
          </a:p>
          <a:p>
            <a:r>
              <a:rPr lang="en-US" dirty="0"/>
              <a:t>Once the condition is met, the alerting rule triggers an alert, and Prometheus pushes these alerts to the </a:t>
            </a:r>
            <a:r>
              <a:rPr lang="en-US" b="1" dirty="0"/>
              <a:t>Alert manager</a:t>
            </a:r>
            <a:r>
              <a:rPr lang="en-US" dirty="0"/>
              <a:t>.</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2464975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92500" lnSpcReduction="10000"/>
          </a:bodyPr>
          <a:lstStyle/>
          <a:p>
            <a:r>
              <a:rPr lang="en-US" b="1" dirty="0"/>
              <a:t>2. Alert manager's Role</a:t>
            </a:r>
          </a:p>
          <a:p>
            <a:r>
              <a:rPr lang="en-US" dirty="0"/>
              <a:t>The Prometheus </a:t>
            </a:r>
            <a:r>
              <a:rPr lang="en-US" b="1" dirty="0"/>
              <a:t>Alert manager</a:t>
            </a:r>
            <a:r>
              <a:rPr lang="en-US" dirty="0"/>
              <a:t> is a standalone service that manages these alerts. It handles:</a:t>
            </a:r>
          </a:p>
          <a:p>
            <a:pPr>
              <a:buFont typeface="Arial" panose="020B0604020202020204" pitchFamily="34" charset="0"/>
              <a:buChar char="•"/>
            </a:pPr>
            <a:r>
              <a:rPr lang="en-US" b="1" dirty="0"/>
              <a:t>Deduplication</a:t>
            </a:r>
            <a:r>
              <a:rPr lang="en-US" dirty="0"/>
              <a:t>: If Prometheus sends multiple alerts for the same condition, Alert manager deduplicates them to avoid multiple notifications for the same issue.</a:t>
            </a:r>
          </a:p>
          <a:p>
            <a:pPr>
              <a:buFont typeface="Arial" panose="020B0604020202020204" pitchFamily="34" charset="0"/>
              <a:buChar char="•"/>
            </a:pPr>
            <a:r>
              <a:rPr lang="en-US" b="1" dirty="0"/>
              <a:t>Grouping</a:t>
            </a:r>
            <a:r>
              <a:rPr lang="en-US" dirty="0"/>
              <a:t>: Similar alerts can be grouped together based on labels (e.g., alerts from the same instance, same service, or same severity). This helps reduce noise and sends a single notification for multiple related alerts.</a:t>
            </a:r>
          </a:p>
          <a:p>
            <a:pPr>
              <a:buFont typeface="Arial" panose="020B0604020202020204" pitchFamily="34" charset="0"/>
              <a:buChar char="•"/>
            </a:pPr>
            <a:r>
              <a:rPr lang="en-US" b="1" dirty="0"/>
              <a:t>Silencing</a:t>
            </a:r>
            <a:r>
              <a:rPr lang="en-US" dirty="0"/>
              <a:t>: Temporary suppression of alerts based on defined conditions (e.g., maintenance periods). Alerts matching the silence condition will not trigger notifications.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8010558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a:bodyPr>
          <a:lstStyle/>
          <a:p>
            <a:pPr>
              <a:buFont typeface="Arial" panose="020B0604020202020204" pitchFamily="34" charset="0"/>
              <a:buChar char="•"/>
            </a:pPr>
            <a:r>
              <a:rPr lang="en-US" b="1" dirty="0"/>
              <a:t>Inhibition</a:t>
            </a:r>
            <a:r>
              <a:rPr lang="en-US" dirty="0"/>
              <a:t>: Prevents certain alerts from being sent if another alert is already firing (e.g., an "Instance Down" alert might inhibit related "Service Unavailable" alerts, as the root cause is the instance being down).</a:t>
            </a:r>
          </a:p>
          <a:p>
            <a:pPr>
              <a:buFont typeface="Arial" panose="020B0604020202020204" pitchFamily="34" charset="0"/>
              <a:buChar char="•"/>
            </a:pPr>
            <a:r>
              <a:rPr lang="en-US" b="1" dirty="0"/>
              <a:t>Routing</a:t>
            </a:r>
            <a:r>
              <a:rPr lang="en-US" dirty="0"/>
              <a:t>: Alert manager routes alerts to the right recipients based on rules defined in its configuration. It supports multiple notification integrations like:</a:t>
            </a:r>
          </a:p>
          <a:p>
            <a:pPr marL="742950" lvl="1" indent="-285750">
              <a:buFont typeface="Arial" panose="020B0604020202020204" pitchFamily="34" charset="0"/>
              <a:buChar char="•"/>
            </a:pPr>
            <a:r>
              <a:rPr lang="en-US" dirty="0"/>
              <a:t>Email</a:t>
            </a:r>
          </a:p>
          <a:p>
            <a:pPr marL="742950" lvl="1" indent="-285750">
              <a:buFont typeface="Arial" panose="020B0604020202020204" pitchFamily="34" charset="0"/>
              <a:buChar char="•"/>
            </a:pPr>
            <a:r>
              <a:rPr lang="en-US" dirty="0"/>
              <a:t>Slack</a:t>
            </a:r>
          </a:p>
          <a:p>
            <a:pPr marL="742950" lvl="1" indent="-285750">
              <a:buFont typeface="Arial" panose="020B0604020202020204" pitchFamily="34" charset="0"/>
              <a:buChar char="•"/>
            </a:pPr>
            <a:r>
              <a:rPr lang="en-US" dirty="0"/>
              <a:t>PagerDuty</a:t>
            </a:r>
          </a:p>
          <a:p>
            <a:pPr marL="742950" lvl="1" indent="-285750">
              <a:buFont typeface="Arial" panose="020B0604020202020204" pitchFamily="34" charset="0"/>
              <a:buChar char="•"/>
            </a:pPr>
            <a:r>
              <a:rPr lang="en-US" dirty="0"/>
              <a:t>Webhooks</a:t>
            </a:r>
          </a:p>
          <a:p>
            <a:pPr marL="742950" lvl="1" indent="-285750">
              <a:buFont typeface="Arial" panose="020B0604020202020204" pitchFamily="34" charset="0"/>
              <a:buChar char="•"/>
            </a:pPr>
            <a:r>
              <a:rPr lang="en-US" dirty="0"/>
              <a:t>Custom integrations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9950835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
        <p:nvSpPr>
          <p:cNvPr id="6" name="AutoShape 2"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ECF79C71-2D0E-0A31-7A8F-4F5C754DDAB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D13975C8-4239-E0A8-6C2F-FF2EBF4A0CE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FCE72EBA-0F1C-9B35-5AE5-C68FFBF167CC}"/>
              </a:ext>
            </a:extLst>
          </p:cNvPr>
          <p:cNvPicPr>
            <a:picLocks noChangeAspect="1"/>
          </p:cNvPicPr>
          <p:nvPr/>
        </p:nvPicPr>
        <p:blipFill>
          <a:blip r:embed="rId2"/>
          <a:stretch>
            <a:fillRect/>
          </a:stretch>
        </p:blipFill>
        <p:spPr>
          <a:xfrm>
            <a:off x="1097835" y="1371600"/>
            <a:ext cx="6643530" cy="5181600"/>
          </a:xfrm>
          <a:prstGeom prst="rect">
            <a:avLst/>
          </a:prstGeom>
        </p:spPr>
      </p:pic>
    </p:spTree>
    <p:extLst>
      <p:ext uri="{BB962C8B-B14F-4D97-AF65-F5344CB8AC3E}">
        <p14:creationId xmlns:p14="http://schemas.microsoft.com/office/powerpoint/2010/main" val="34412341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3. Alert manager Components</a:t>
            </a:r>
          </a:p>
          <a:p>
            <a:r>
              <a:rPr lang="en-US" dirty="0"/>
              <a:t>a) Alert Receivers</a:t>
            </a:r>
          </a:p>
          <a:p>
            <a:pPr lvl="1"/>
            <a:r>
              <a:rPr lang="en-US" dirty="0"/>
              <a:t>These are systems or individuals who receive the alerts. Alerts can be sent to multiple receivers, such as:</a:t>
            </a:r>
          </a:p>
          <a:p>
            <a:pPr lvl="2"/>
            <a:r>
              <a:rPr lang="en-US" dirty="0"/>
              <a:t>Email</a:t>
            </a:r>
          </a:p>
          <a:p>
            <a:pPr lvl="2"/>
            <a:r>
              <a:rPr lang="en-US" dirty="0"/>
              <a:t>PagerDuty</a:t>
            </a:r>
          </a:p>
          <a:p>
            <a:pPr lvl="2"/>
            <a:r>
              <a:rPr lang="en-US" dirty="0"/>
              <a:t>Slack</a:t>
            </a:r>
          </a:p>
          <a:p>
            <a:pPr lvl="2"/>
            <a:r>
              <a:rPr lang="en-US" dirty="0"/>
              <a:t>Webhook (for custom systems)</a:t>
            </a:r>
          </a:p>
          <a:p>
            <a:pPr lvl="2"/>
            <a:r>
              <a:rPr lang="en-US" dirty="0" err="1"/>
              <a:t>OpsGenie</a:t>
            </a:r>
            <a:endParaRPr lang="en-US" dirty="0"/>
          </a:p>
          <a:p>
            <a:pPr lvl="1"/>
            <a:r>
              <a:rPr lang="en-US" dirty="0"/>
              <a:t>The routing of alerts to specific receivers is based on routing rules defined in the Alert manager configuration file (</a:t>
            </a:r>
            <a:r>
              <a:rPr lang="en-US" dirty="0" err="1"/>
              <a:t>alertmanager.yml</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27194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4" name="Picture 3">
            <a:extLst>
              <a:ext uri="{FF2B5EF4-FFF2-40B4-BE49-F238E27FC236}">
                <a16:creationId xmlns:a16="http://schemas.microsoft.com/office/drawing/2014/main" id="{6DAF3DF2-410E-6D4F-0A9F-D340CF931137}"/>
              </a:ext>
            </a:extLst>
          </p:cNvPr>
          <p:cNvPicPr>
            <a:picLocks noChangeAspect="1"/>
          </p:cNvPicPr>
          <p:nvPr/>
        </p:nvPicPr>
        <p:blipFill>
          <a:blip r:embed="rId2"/>
          <a:stretch>
            <a:fillRect/>
          </a:stretch>
        </p:blipFill>
        <p:spPr>
          <a:xfrm>
            <a:off x="461035" y="1251856"/>
            <a:ext cx="8285296" cy="5301343"/>
          </a:xfrm>
          <a:prstGeom prst="rect">
            <a:avLst/>
          </a:prstGeom>
        </p:spPr>
      </p:pic>
    </p:spTree>
    <p:extLst>
      <p:ext uri="{BB962C8B-B14F-4D97-AF65-F5344CB8AC3E}">
        <p14:creationId xmlns:p14="http://schemas.microsoft.com/office/powerpoint/2010/main" val="176723942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92500" lnSpcReduction="20000"/>
          </a:bodyPr>
          <a:lstStyle/>
          <a:p>
            <a:r>
              <a:rPr lang="en-US" dirty="0"/>
              <a:t>b) Notification Pipeline</a:t>
            </a:r>
          </a:p>
          <a:p>
            <a:r>
              <a:rPr lang="en-US" dirty="0"/>
              <a:t>Once an alert is routed, Alert manager sends notifications to the configured receivers. </a:t>
            </a:r>
          </a:p>
          <a:p>
            <a:r>
              <a:rPr lang="en-US" dirty="0"/>
              <a:t>These notifications can be customized with templates, and their frequency can be controlled to prevent alert flooding (via grouping and rate-limiting).</a:t>
            </a:r>
          </a:p>
          <a:p>
            <a:r>
              <a:rPr lang="en-US" dirty="0"/>
              <a:t>c) Grouping and Deduplication</a:t>
            </a:r>
          </a:p>
          <a:p>
            <a:pPr lvl="1"/>
            <a:r>
              <a:rPr lang="en-US" dirty="0"/>
              <a:t>Grouping: </a:t>
            </a:r>
          </a:p>
          <a:p>
            <a:pPr lvl="2"/>
            <a:r>
              <a:rPr lang="en-US" dirty="0"/>
              <a:t>Alerts with the same label set (like service=backend or severity=critical) can be grouped together, reducing noise and allowing for more concise notifications.</a:t>
            </a:r>
          </a:p>
          <a:p>
            <a:pPr lvl="1"/>
            <a:r>
              <a:rPr lang="en-US" dirty="0"/>
              <a:t>Deduplication: </a:t>
            </a:r>
          </a:p>
          <a:p>
            <a:pPr lvl="2"/>
            <a:r>
              <a:rPr lang="en-US" dirty="0" err="1"/>
              <a:t>Alertmanager</a:t>
            </a:r>
            <a:r>
              <a:rPr lang="en-US" dirty="0"/>
              <a:t> will suppress sending multiple identical alerts for the same issue, ensuring that the same alert doesn't overwhelm recipients.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6848141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d) Silencing and Inhibition </a:t>
            </a:r>
          </a:p>
          <a:p>
            <a:pPr lvl="1"/>
            <a:r>
              <a:rPr lang="en-US" dirty="0"/>
              <a:t>Silencing: </a:t>
            </a:r>
          </a:p>
          <a:p>
            <a:pPr lvl="2"/>
            <a:r>
              <a:rPr lang="en-US" dirty="0"/>
              <a:t>You can create silences to mute alerts during planned downtimes, maintenance, or other expected disruptions.</a:t>
            </a:r>
          </a:p>
          <a:p>
            <a:pPr lvl="2"/>
            <a:r>
              <a:rPr lang="en-US" dirty="0"/>
              <a:t>Silences can be configured to expire automatically after a certain time.</a:t>
            </a:r>
          </a:p>
          <a:p>
            <a:pPr lvl="1"/>
            <a:r>
              <a:rPr lang="en-US" dirty="0"/>
              <a:t>Inhibition: </a:t>
            </a:r>
          </a:p>
          <a:p>
            <a:pPr lvl="2"/>
            <a:r>
              <a:rPr lang="en-US" dirty="0"/>
              <a:t>This feature allows for defining relationships between alerts, where one alert can suppress another based on certain conditions. </a:t>
            </a:r>
          </a:p>
          <a:p>
            <a:pPr lvl="2"/>
            <a:r>
              <a:rPr lang="en-US" dirty="0"/>
              <a:t>For example, if a "Database Down" alert is firing, it can inhibit related service-level alerts since the root cause is the database being down.</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65068842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4. Configuration Files</a:t>
            </a:r>
          </a:p>
          <a:p>
            <a:r>
              <a:rPr lang="en-US" dirty="0"/>
              <a:t>Alert manager is configured using a </a:t>
            </a:r>
            <a:r>
              <a:rPr lang="en-US" dirty="0" err="1"/>
              <a:t>yaml</a:t>
            </a:r>
            <a:r>
              <a:rPr lang="en-US" dirty="0"/>
              <a:t> configuration file (</a:t>
            </a:r>
            <a:r>
              <a:rPr lang="en-US" dirty="0" err="1"/>
              <a:t>alertmanager.yml</a:t>
            </a:r>
            <a:r>
              <a:rPr lang="en-US" dirty="0"/>
              <a:t>), which defines all of the key components, including:</a:t>
            </a:r>
          </a:p>
          <a:p>
            <a:pPr lvl="1"/>
            <a:r>
              <a:rPr lang="en-US" dirty="0"/>
              <a:t>Global settings: Timeouts, retry policies, etc.</a:t>
            </a:r>
          </a:p>
          <a:p>
            <a:pPr lvl="1"/>
            <a:r>
              <a:rPr lang="en-US" dirty="0"/>
              <a:t>Route settings:  Rules to route alerts to the correct receivers.</a:t>
            </a:r>
          </a:p>
          <a:p>
            <a:pPr lvl="1"/>
            <a:r>
              <a:rPr lang="en-US" dirty="0"/>
              <a:t>Receivers: Definitions of where alerts should be sent (email, Slack, PagerDuty, etc.).</a:t>
            </a:r>
          </a:p>
          <a:p>
            <a:pPr lvl="1"/>
            <a:r>
              <a:rPr lang="en-US" dirty="0"/>
              <a:t>Inhibit rules: Definitions of which alerts should inhibit others.</a:t>
            </a:r>
          </a:p>
          <a:p>
            <a:pPr lvl="1"/>
            <a:r>
              <a:rPr lang="en-US" dirty="0"/>
              <a:t>Templates: Customize the format of the alert messages.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97084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5. Integration with Prometheus</a:t>
            </a:r>
          </a:p>
          <a:p>
            <a:r>
              <a:rPr lang="en-US" dirty="0"/>
              <a:t>Alert API: </a:t>
            </a:r>
          </a:p>
          <a:p>
            <a:pPr lvl="1"/>
            <a:r>
              <a:rPr lang="en-US" dirty="0"/>
              <a:t>Prometheus pushes alerts to </a:t>
            </a:r>
            <a:r>
              <a:rPr lang="en-US" dirty="0" err="1"/>
              <a:t>Alertmanager</a:t>
            </a:r>
            <a:r>
              <a:rPr lang="en-US" dirty="0"/>
              <a:t> via the API (/</a:t>
            </a:r>
            <a:r>
              <a:rPr lang="en-US" dirty="0" err="1"/>
              <a:t>api</a:t>
            </a:r>
            <a:r>
              <a:rPr lang="en-US" dirty="0"/>
              <a:t>/v1/alerts). </a:t>
            </a:r>
          </a:p>
          <a:p>
            <a:pPr lvl="1"/>
            <a:r>
              <a:rPr lang="en-US" dirty="0"/>
              <a:t>Prometheus is responsible for sending alerts to Alert manager based on its alerting rules.</a:t>
            </a:r>
          </a:p>
          <a:p>
            <a:r>
              <a:rPr lang="en-US" dirty="0"/>
              <a:t>Metrics Scraping:</a:t>
            </a:r>
          </a:p>
          <a:p>
            <a:pPr lvl="1"/>
            <a:r>
              <a:rPr lang="en-US" dirty="0"/>
              <a:t> </a:t>
            </a:r>
            <a:r>
              <a:rPr lang="en-US" dirty="0" err="1"/>
              <a:t>Alertmanager</a:t>
            </a:r>
            <a:r>
              <a:rPr lang="en-US" dirty="0"/>
              <a:t> exposes metrics (e.g., number of alerts, notifications sent) that can be scraped by Prometheus itself for monitoring the state of </a:t>
            </a:r>
            <a:r>
              <a:rPr lang="en-US" dirty="0" err="1"/>
              <a:t>Alertmanager</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8502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6. Scaling and High Availability</a:t>
            </a:r>
          </a:p>
          <a:p>
            <a:pPr>
              <a:buFont typeface="Arial" panose="020B0604020202020204" pitchFamily="34" charset="0"/>
              <a:buChar char="•"/>
            </a:pPr>
            <a:r>
              <a:rPr lang="en-US" b="1" dirty="0"/>
              <a:t>High Availability (HA)</a:t>
            </a:r>
            <a:r>
              <a:rPr lang="en-US" dirty="0"/>
              <a:t>: </a:t>
            </a:r>
            <a:r>
              <a:rPr lang="en-US" dirty="0" err="1"/>
              <a:t>Alertmanager</a:t>
            </a:r>
            <a:r>
              <a:rPr lang="en-US" dirty="0"/>
              <a:t> supports clustering for high availability. </a:t>
            </a:r>
          </a:p>
          <a:p>
            <a:pPr>
              <a:buFont typeface="Arial" panose="020B0604020202020204" pitchFamily="34" charset="0"/>
              <a:buChar char="•"/>
            </a:pPr>
            <a:r>
              <a:rPr lang="en-US" dirty="0"/>
              <a:t>Multiple instances of </a:t>
            </a:r>
            <a:r>
              <a:rPr lang="en-US" dirty="0" err="1"/>
              <a:t>Alertmanager</a:t>
            </a:r>
            <a:r>
              <a:rPr lang="en-US" dirty="0"/>
              <a:t> can be deployed to form a cluster, and they will share state, allowing them to process alerts in a fault-tolerant way. </a:t>
            </a:r>
          </a:p>
          <a:p>
            <a:pPr>
              <a:buFont typeface="Arial" panose="020B0604020202020204" pitchFamily="34" charset="0"/>
              <a:buChar char="•"/>
            </a:pPr>
            <a:r>
              <a:rPr lang="en-US" dirty="0"/>
              <a:t>Alerts will only be sent once by the cluster to avoid duplicates.</a:t>
            </a:r>
          </a:p>
          <a:p>
            <a:pPr>
              <a:buFont typeface="Arial" panose="020B0604020202020204" pitchFamily="34" charset="0"/>
              <a:buChar char="•"/>
            </a:pPr>
            <a:r>
              <a:rPr lang="en-US" dirty="0"/>
              <a:t>Clustering is configured with peers that communicate with each other to synchronize alert states (active, silenced, etc.).</a:t>
            </a:r>
          </a:p>
          <a:p>
            <a:pPr>
              <a:buFont typeface="Arial" panose="020B0604020202020204" pitchFamily="34" charset="0"/>
              <a:buChar char="•"/>
            </a:pPr>
            <a:r>
              <a:rPr lang="en-US" b="1" dirty="0"/>
              <a:t>Replication</a:t>
            </a:r>
            <a:r>
              <a:rPr lang="en-US" dirty="0"/>
              <a:t>: When running multiple instances of Alert manager, alerts are replicated across instances in the cluster to ensure they are processed consistently.</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7587896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b="1" dirty="0"/>
              <a:t>7. Alert manager Web UI</a:t>
            </a:r>
          </a:p>
          <a:p>
            <a:r>
              <a:rPr lang="en-US" dirty="0"/>
              <a:t>Alert manager provides a basic web interface that can be used to:</a:t>
            </a:r>
          </a:p>
          <a:p>
            <a:pPr>
              <a:buFont typeface="Arial" panose="020B0604020202020204" pitchFamily="34" charset="0"/>
              <a:buChar char="•"/>
            </a:pPr>
            <a:r>
              <a:rPr lang="en-US" dirty="0"/>
              <a:t>View active alerts.</a:t>
            </a:r>
          </a:p>
          <a:p>
            <a:pPr>
              <a:buFont typeface="Arial" panose="020B0604020202020204" pitchFamily="34" charset="0"/>
              <a:buChar char="•"/>
            </a:pPr>
            <a:r>
              <a:rPr lang="en-US" dirty="0"/>
              <a:t>Manage silences.</a:t>
            </a:r>
          </a:p>
          <a:p>
            <a:pPr>
              <a:buFont typeface="Arial" panose="020B0604020202020204" pitchFamily="34" charset="0"/>
              <a:buChar char="•"/>
            </a:pPr>
            <a:r>
              <a:rPr lang="en-US" dirty="0"/>
              <a:t>View inhibited alerts.</a:t>
            </a:r>
          </a:p>
          <a:p>
            <a:pPr>
              <a:buFont typeface="Arial" panose="020B0604020202020204" pitchFamily="34" charset="0"/>
              <a:buChar char="•"/>
            </a:pPr>
            <a:r>
              <a:rPr lang="en-US" dirty="0"/>
              <a:t>See the status of </a:t>
            </a:r>
            <a:r>
              <a:rPr lang="en-US" dirty="0" err="1"/>
              <a:t>Alertmanager</a:t>
            </a:r>
            <a:r>
              <a:rPr lang="en-US" dirty="0"/>
              <a:t> itself (e.g., active alerts, number of silences, number of notifications sent).</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151949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Example </a:t>
            </a:r>
            <a:r>
              <a:rPr lang="en-US" b="1" dirty="0" err="1"/>
              <a:t>Alertmanager</a:t>
            </a:r>
            <a:r>
              <a:rPr lang="en-US" b="1" dirty="0"/>
              <a:t> Workflow</a:t>
            </a:r>
          </a:p>
          <a:p>
            <a:pPr>
              <a:buFont typeface="+mj-lt"/>
              <a:buAutoNum type="arabicPeriod"/>
            </a:pPr>
            <a:r>
              <a:rPr lang="en-US" b="1" dirty="0"/>
              <a:t>Prometheus</a:t>
            </a:r>
            <a:r>
              <a:rPr lang="en-US" dirty="0"/>
              <a:t> detects that a node's CPU usage has been above 90% for more than 5 minutes (based on the alerting rule).</a:t>
            </a:r>
          </a:p>
          <a:p>
            <a:pPr>
              <a:buFont typeface="+mj-lt"/>
              <a:buAutoNum type="arabicPeriod"/>
            </a:pPr>
            <a:r>
              <a:rPr lang="en-US" b="1" dirty="0"/>
              <a:t>Prometheus</a:t>
            </a:r>
            <a:r>
              <a:rPr lang="en-US" dirty="0"/>
              <a:t> generates an alert and sends it to the </a:t>
            </a:r>
            <a:r>
              <a:rPr lang="en-US" b="1" dirty="0" err="1"/>
              <a:t>Alertmanager</a:t>
            </a:r>
            <a:r>
              <a:rPr lang="en-US" dirty="0"/>
              <a:t>.</a:t>
            </a:r>
          </a:p>
          <a:p>
            <a:pPr>
              <a:buFont typeface="+mj-lt"/>
              <a:buAutoNum type="arabicPeriod"/>
            </a:pPr>
            <a:r>
              <a:rPr lang="en-US" b="1" dirty="0" err="1"/>
              <a:t>Alertmanager</a:t>
            </a:r>
            <a:r>
              <a:rPr lang="en-US" dirty="0"/>
              <a:t> receives the alert and:</a:t>
            </a:r>
          </a:p>
          <a:p>
            <a:pPr marL="742950" lvl="1" indent="-285750">
              <a:buFont typeface="+mj-lt"/>
              <a:buAutoNum type="arabicPeriod"/>
            </a:pPr>
            <a:r>
              <a:rPr lang="en-US" b="1" dirty="0"/>
              <a:t>Deduplicates</a:t>
            </a:r>
            <a:r>
              <a:rPr lang="en-US" dirty="0"/>
              <a:t>: If the same alert is repeatedly sent by Prometheus, </a:t>
            </a:r>
            <a:r>
              <a:rPr lang="en-US" dirty="0" err="1"/>
              <a:t>Alertmanager</a:t>
            </a:r>
            <a:r>
              <a:rPr lang="en-US" dirty="0"/>
              <a:t> deduplicates it.</a:t>
            </a:r>
          </a:p>
          <a:p>
            <a:pPr marL="742950" lvl="1" indent="-285750">
              <a:buFont typeface="+mj-lt"/>
              <a:buAutoNum type="arabicPeriod"/>
            </a:pPr>
            <a:r>
              <a:rPr lang="en-US" b="1" dirty="0"/>
              <a:t>Groups</a:t>
            </a:r>
            <a:r>
              <a:rPr lang="en-US" dirty="0"/>
              <a:t>: If there are other CPU-related alerts from different nodes, they might be grouped together.</a:t>
            </a:r>
          </a:p>
          <a:p>
            <a:pPr marL="742950" lvl="1" indent="-285750">
              <a:buFont typeface="+mj-lt"/>
              <a:buAutoNum type="arabicPeriod"/>
            </a:pPr>
            <a:r>
              <a:rPr lang="en-US" b="1" dirty="0"/>
              <a:t>Routes</a:t>
            </a:r>
            <a:r>
              <a:rPr lang="en-US" dirty="0"/>
              <a:t>: Based on routing rules, the alert is sent to the appropriate receiver (e.g., a Slack channel).</a:t>
            </a:r>
          </a:p>
          <a:p>
            <a:pPr marL="742950" lvl="1" indent="-285750">
              <a:buFont typeface="+mj-lt"/>
              <a:buAutoNum type="arabicPeriod"/>
            </a:pPr>
            <a:r>
              <a:rPr lang="en-US" b="1" dirty="0"/>
              <a:t>Notifies</a:t>
            </a:r>
            <a:r>
              <a:rPr lang="en-US" dirty="0"/>
              <a:t>: The alert is sent with the relevant metadata (severity, description, etc.) to the receiver.</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46756804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7" name="Picture 6">
            <a:extLst>
              <a:ext uri="{FF2B5EF4-FFF2-40B4-BE49-F238E27FC236}">
                <a16:creationId xmlns:a16="http://schemas.microsoft.com/office/drawing/2014/main" id="{70A7FDC3-DEA9-7BD8-678E-1B949AB7EB96}"/>
              </a:ext>
            </a:extLst>
          </p:cNvPr>
          <p:cNvPicPr>
            <a:picLocks noChangeAspect="1"/>
          </p:cNvPicPr>
          <p:nvPr/>
        </p:nvPicPr>
        <p:blipFill>
          <a:blip r:embed="rId2"/>
          <a:srcRect l="2228" t="5927" r="3606" b="5185"/>
          <a:stretch/>
        </p:blipFill>
        <p:spPr>
          <a:xfrm>
            <a:off x="228600" y="1600200"/>
            <a:ext cx="8610600" cy="4572000"/>
          </a:xfrm>
          <a:prstGeom prst="rect">
            <a:avLst/>
          </a:prstGeom>
        </p:spPr>
      </p:pic>
    </p:spTree>
    <p:extLst>
      <p:ext uri="{BB962C8B-B14F-4D97-AF65-F5344CB8AC3E}">
        <p14:creationId xmlns:p14="http://schemas.microsoft.com/office/powerpoint/2010/main" val="12290545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5" name="Picture 4">
            <a:extLst>
              <a:ext uri="{FF2B5EF4-FFF2-40B4-BE49-F238E27FC236}">
                <a16:creationId xmlns:a16="http://schemas.microsoft.com/office/drawing/2014/main" id="{3C0C5795-5D0C-75E4-1B61-4017230AD22E}"/>
              </a:ext>
            </a:extLst>
          </p:cNvPr>
          <p:cNvPicPr>
            <a:picLocks noChangeAspect="1"/>
          </p:cNvPicPr>
          <p:nvPr/>
        </p:nvPicPr>
        <p:blipFill>
          <a:blip r:embed="rId2"/>
          <a:stretch>
            <a:fillRect/>
          </a:stretch>
        </p:blipFill>
        <p:spPr>
          <a:xfrm>
            <a:off x="220264" y="1981200"/>
            <a:ext cx="8686801" cy="3514710"/>
          </a:xfrm>
          <a:prstGeom prst="rect">
            <a:avLst/>
          </a:prstGeom>
        </p:spPr>
      </p:pic>
    </p:spTree>
    <p:extLst>
      <p:ext uri="{BB962C8B-B14F-4D97-AF65-F5344CB8AC3E}">
        <p14:creationId xmlns:p14="http://schemas.microsoft.com/office/powerpoint/2010/main" val="2646641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dirty="0"/>
              <a:t>Alerting rules are used in Prometheus to evaluate and trigger alerts based on certain conditions in your system metrics. </a:t>
            </a:r>
          </a:p>
          <a:p>
            <a:r>
              <a:rPr lang="en-US" dirty="0"/>
              <a:t>These rules are created using </a:t>
            </a:r>
            <a:r>
              <a:rPr lang="en-US" dirty="0" err="1"/>
              <a:t>PromQL</a:t>
            </a:r>
            <a:r>
              <a:rPr lang="en-US" dirty="0"/>
              <a:t> (Prometheus Query Language), and they define when an alert should be fired if a specific condition is met. </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572504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a:t>
            </a:r>
          </a:p>
          <a:p>
            <a:pPr lvl="1"/>
            <a:r>
              <a:rPr lang="en-US" dirty="0"/>
              <a:t>A log is a detailed, time-stamped record of activity generated by systems, applications, devices, or users.</a:t>
            </a:r>
          </a:p>
          <a:p>
            <a:pPr lvl="1"/>
            <a:r>
              <a:rPr lang="en-US" dirty="0"/>
              <a:t>Logs capture various types of information and are used for debugging, auditing, monitoring, and analyzing the state of a system.</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87657184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1. What are Alerting Rules?</a:t>
            </a:r>
          </a:p>
          <a:p>
            <a:r>
              <a:rPr lang="en-US" dirty="0"/>
              <a:t>Alerting rules allow Prometheus to evaluate conditions on metrics data and trigger alerts when certain conditions are met. </a:t>
            </a:r>
          </a:p>
          <a:p>
            <a:r>
              <a:rPr lang="en-US" dirty="0"/>
              <a:t>Alerts are typically sent to an alert manager (like Prometheus </a:t>
            </a:r>
            <a:r>
              <a:rPr lang="en-US" dirty="0" err="1"/>
              <a:t>Alertmanager</a:t>
            </a:r>
            <a:r>
              <a:rPr lang="en-US" dirty="0"/>
              <a:t>) for further handling, which could include routing, silencing, grouping, or sending notifications to different systems like email, Slack, or PagerDuty.</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6571952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2. How Alerting Rules Work</a:t>
            </a:r>
          </a:p>
          <a:p>
            <a:pPr>
              <a:buFont typeface="Arial" panose="020B0604020202020204" pitchFamily="34" charset="0"/>
              <a:buChar char="•"/>
            </a:pPr>
            <a:r>
              <a:rPr lang="en-US" dirty="0"/>
              <a:t>Alerting rules are defined in YAML files, usually in Prometheus configuration files.</a:t>
            </a:r>
          </a:p>
          <a:p>
            <a:pPr>
              <a:buFont typeface="Arial" panose="020B0604020202020204" pitchFamily="34" charset="0"/>
              <a:buChar char="•"/>
            </a:pPr>
            <a:r>
              <a:rPr lang="en-US" dirty="0"/>
              <a:t>They are evaluated periodically by Prometheus, based on their evaluation interval.</a:t>
            </a:r>
          </a:p>
          <a:p>
            <a:pPr>
              <a:buFont typeface="Arial" panose="020B0604020202020204" pitchFamily="34" charset="0"/>
              <a:buChar char="•"/>
            </a:pPr>
            <a:r>
              <a:rPr lang="en-US" dirty="0"/>
              <a:t>If a defined condition is met, Prometheus "fires" the alert and sends it to </a:t>
            </a:r>
            <a:r>
              <a:rPr lang="en-US" dirty="0" err="1"/>
              <a:t>Alertmanager</a:t>
            </a:r>
            <a:r>
              <a:rPr lang="en-US" dirty="0"/>
              <a:t>.</a:t>
            </a:r>
          </a:p>
          <a:p>
            <a:pPr>
              <a:buFont typeface="Arial" panose="020B0604020202020204" pitchFamily="34" charset="0"/>
              <a:buChar char="•"/>
            </a:pPr>
            <a:r>
              <a:rPr lang="en-US" dirty="0" err="1"/>
              <a:t>Alertmanager</a:t>
            </a:r>
            <a:r>
              <a:rPr lang="en-US" dirty="0"/>
              <a:t> manages the alerts (e.g., de-duplicates, sends notifications, or handles escalations).</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6976739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7" name="Picture 6">
            <a:extLst>
              <a:ext uri="{FF2B5EF4-FFF2-40B4-BE49-F238E27FC236}">
                <a16:creationId xmlns:a16="http://schemas.microsoft.com/office/drawing/2014/main" id="{17C44960-4BF9-28F5-7EE3-1B304B6B9C5F}"/>
              </a:ext>
            </a:extLst>
          </p:cNvPr>
          <p:cNvPicPr>
            <a:picLocks noChangeAspect="1"/>
          </p:cNvPicPr>
          <p:nvPr/>
        </p:nvPicPr>
        <p:blipFill>
          <a:blip r:embed="rId2"/>
          <a:stretch>
            <a:fillRect/>
          </a:stretch>
        </p:blipFill>
        <p:spPr>
          <a:xfrm>
            <a:off x="461035" y="1600200"/>
            <a:ext cx="7916380" cy="4715533"/>
          </a:xfrm>
          <a:prstGeom prst="rect">
            <a:avLst/>
          </a:prstGeom>
        </p:spPr>
      </p:pic>
    </p:spTree>
    <p:extLst>
      <p:ext uri="{BB962C8B-B14F-4D97-AF65-F5344CB8AC3E}">
        <p14:creationId xmlns:p14="http://schemas.microsoft.com/office/powerpoint/2010/main" val="283768347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EB00C6D-C7C4-C82B-FE7C-73AACAFC5FA4}"/>
              </a:ext>
            </a:extLst>
          </p:cNvPr>
          <p:cNvPicPr>
            <a:picLocks noChangeAspect="1"/>
          </p:cNvPicPr>
          <p:nvPr/>
        </p:nvPicPr>
        <p:blipFill>
          <a:blip r:embed="rId2"/>
          <a:stretch>
            <a:fillRect/>
          </a:stretch>
        </p:blipFill>
        <p:spPr>
          <a:xfrm>
            <a:off x="595949" y="1524000"/>
            <a:ext cx="7935432" cy="4629796"/>
          </a:xfrm>
          <a:prstGeom prst="rect">
            <a:avLst/>
          </a:prstGeom>
        </p:spPr>
      </p:pic>
    </p:spTree>
    <p:extLst>
      <p:ext uri="{BB962C8B-B14F-4D97-AF65-F5344CB8AC3E}">
        <p14:creationId xmlns:p14="http://schemas.microsoft.com/office/powerpoint/2010/main" val="2873721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72DE7C88-03B8-66F4-24E8-1CF17167DC23}"/>
              </a:ext>
            </a:extLst>
          </p:cNvPr>
          <p:cNvPicPr>
            <a:picLocks noChangeAspect="1"/>
          </p:cNvPicPr>
          <p:nvPr/>
        </p:nvPicPr>
        <p:blipFill>
          <a:blip r:embed="rId2"/>
          <a:stretch>
            <a:fillRect/>
          </a:stretch>
        </p:blipFill>
        <p:spPr>
          <a:xfrm>
            <a:off x="379445" y="1295400"/>
            <a:ext cx="8059275" cy="5268060"/>
          </a:xfrm>
          <a:prstGeom prst="rect">
            <a:avLst/>
          </a:prstGeom>
        </p:spPr>
      </p:pic>
    </p:spTree>
    <p:extLst>
      <p:ext uri="{BB962C8B-B14F-4D97-AF65-F5344CB8AC3E}">
        <p14:creationId xmlns:p14="http://schemas.microsoft.com/office/powerpoint/2010/main" val="21266950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92396E91-CE83-E3C6-0E1A-122B629643BD}"/>
              </a:ext>
            </a:extLst>
          </p:cNvPr>
          <p:cNvPicPr>
            <a:picLocks noChangeAspect="1"/>
          </p:cNvPicPr>
          <p:nvPr/>
        </p:nvPicPr>
        <p:blipFill>
          <a:blip r:embed="rId2"/>
          <a:stretch>
            <a:fillRect/>
          </a:stretch>
        </p:blipFill>
        <p:spPr>
          <a:xfrm>
            <a:off x="461035" y="1981200"/>
            <a:ext cx="8059275" cy="3400900"/>
          </a:xfrm>
          <a:prstGeom prst="rect">
            <a:avLst/>
          </a:prstGeom>
        </p:spPr>
      </p:pic>
    </p:spTree>
    <p:extLst>
      <p:ext uri="{BB962C8B-B14F-4D97-AF65-F5344CB8AC3E}">
        <p14:creationId xmlns:p14="http://schemas.microsoft.com/office/powerpoint/2010/main" val="20106493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524000"/>
            <a:ext cx="8281326" cy="4267200"/>
          </a:xfrm>
          <a:prstGeom prst="rect">
            <a:avLst/>
          </a:prstGeom>
        </p:spPr>
      </p:pic>
    </p:spTree>
    <p:extLst>
      <p:ext uri="{BB962C8B-B14F-4D97-AF65-F5344CB8AC3E}">
        <p14:creationId xmlns:p14="http://schemas.microsoft.com/office/powerpoint/2010/main" val="12051157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676400"/>
            <a:ext cx="8281326" cy="4114800"/>
          </a:xfrm>
          <a:prstGeom prst="rect">
            <a:avLst/>
          </a:prstGeom>
        </p:spPr>
      </p:pic>
    </p:spTree>
    <p:extLst>
      <p:ext uri="{BB962C8B-B14F-4D97-AF65-F5344CB8AC3E}">
        <p14:creationId xmlns:p14="http://schemas.microsoft.com/office/powerpoint/2010/main" val="24728467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DE024C7E-9210-2E3A-FB76-32A88C003612}"/>
              </a:ext>
            </a:extLst>
          </p:cNvPr>
          <p:cNvPicPr>
            <a:picLocks noChangeAspect="1"/>
          </p:cNvPicPr>
          <p:nvPr/>
        </p:nvPicPr>
        <p:blipFill>
          <a:blip r:embed="rId2"/>
          <a:stretch>
            <a:fillRect/>
          </a:stretch>
        </p:blipFill>
        <p:spPr>
          <a:xfrm>
            <a:off x="568517" y="1752600"/>
            <a:ext cx="7935432" cy="3486637"/>
          </a:xfrm>
          <a:prstGeom prst="rect">
            <a:avLst/>
          </a:prstGeom>
        </p:spPr>
      </p:pic>
    </p:spTree>
    <p:extLst>
      <p:ext uri="{BB962C8B-B14F-4D97-AF65-F5344CB8AC3E}">
        <p14:creationId xmlns:p14="http://schemas.microsoft.com/office/powerpoint/2010/main" val="410981596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4BEC3865-9984-7E2E-2724-FBE7D7326103}"/>
              </a:ext>
            </a:extLst>
          </p:cNvPr>
          <p:cNvPicPr>
            <a:picLocks noChangeAspect="1"/>
          </p:cNvPicPr>
          <p:nvPr/>
        </p:nvPicPr>
        <p:blipFill>
          <a:blip r:embed="rId2"/>
          <a:stretch>
            <a:fillRect/>
          </a:stretch>
        </p:blipFill>
        <p:spPr>
          <a:xfrm>
            <a:off x="465700" y="1828800"/>
            <a:ext cx="7897327" cy="3477110"/>
          </a:xfrm>
          <a:prstGeom prst="rect">
            <a:avLst/>
          </a:prstGeom>
        </p:spPr>
      </p:pic>
    </p:spTree>
    <p:extLst>
      <p:ext uri="{BB962C8B-B14F-4D97-AF65-F5344CB8AC3E}">
        <p14:creationId xmlns:p14="http://schemas.microsoft.com/office/powerpoint/2010/main" val="930844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lnSpcReduction="10000"/>
          </a:bodyPr>
          <a:lstStyle/>
          <a:p>
            <a:r>
              <a:rPr lang="en-US" b="1" dirty="0"/>
              <a:t>Characteristics of Logs:</a:t>
            </a:r>
          </a:p>
          <a:p>
            <a:pPr lvl="1">
              <a:buFont typeface="+mj-lt"/>
              <a:buAutoNum type="arabicPeriod"/>
            </a:pPr>
            <a:r>
              <a:rPr lang="en-US" b="1" dirty="0"/>
              <a:t>Time-stamped:</a:t>
            </a:r>
            <a:r>
              <a:rPr lang="en-US" dirty="0"/>
              <a:t> Logs are usually recorded with the exact time and date when the action or event occurred.</a:t>
            </a:r>
          </a:p>
          <a:p>
            <a:pPr lvl="1">
              <a:buFont typeface="+mj-lt"/>
              <a:buAutoNum type="arabicPeriod"/>
            </a:pPr>
            <a:r>
              <a:rPr lang="en-US" b="1" dirty="0"/>
              <a:t>Detailed Information:</a:t>
            </a:r>
            <a:r>
              <a:rPr lang="en-US" dirty="0"/>
              <a:t> Logs typically contain detailed information such as user actions, system processes, requests, errors, and system messages.</a:t>
            </a:r>
          </a:p>
          <a:p>
            <a:pPr lvl="1">
              <a:buFont typeface="+mj-lt"/>
              <a:buAutoNum type="arabicPeriod"/>
            </a:pPr>
            <a:r>
              <a:rPr lang="en-US" b="1" dirty="0"/>
              <a:t>Continuous Generation:</a:t>
            </a:r>
            <a:r>
              <a:rPr lang="en-US" dirty="0"/>
              <a:t> Logs are continuously generated by systems, often creating large amounts of data over time.</a:t>
            </a:r>
          </a:p>
          <a:p>
            <a:pPr lvl="1">
              <a:buFont typeface="+mj-lt"/>
              <a:buAutoNum type="arabicPeriod"/>
            </a:pPr>
            <a:r>
              <a:rPr lang="en-US" b="1" dirty="0"/>
              <a:t>Text-based:</a:t>
            </a:r>
            <a:r>
              <a:rPr lang="en-US" dirty="0"/>
              <a:t> Most logs are stored as plain text or in structured formats like JSON or XML.</a:t>
            </a:r>
          </a:p>
          <a:p>
            <a:pPr lvl="1">
              <a:buFont typeface="+mj-lt"/>
              <a:buAutoNum type="arabicPeriod"/>
            </a:pPr>
            <a:r>
              <a:rPr lang="en-US" b="1" dirty="0"/>
              <a:t>Retained for Auditing:</a:t>
            </a:r>
            <a:r>
              <a:rPr lang="en-US" dirty="0"/>
              <a:t> Logs can be stored for long periods to serve as an audit trail of system activities.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41329870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55C048F-61F3-5C35-F4E9-2F397A082C1D}"/>
              </a:ext>
            </a:extLst>
          </p:cNvPr>
          <p:cNvPicPr>
            <a:picLocks noChangeAspect="1"/>
          </p:cNvPicPr>
          <p:nvPr/>
        </p:nvPicPr>
        <p:blipFill>
          <a:blip r:embed="rId2"/>
          <a:stretch>
            <a:fillRect/>
          </a:stretch>
        </p:blipFill>
        <p:spPr>
          <a:xfrm>
            <a:off x="485917" y="1828800"/>
            <a:ext cx="7964011" cy="3572374"/>
          </a:xfrm>
          <a:prstGeom prst="rect">
            <a:avLst/>
          </a:prstGeom>
        </p:spPr>
      </p:pic>
    </p:spTree>
    <p:extLst>
      <p:ext uri="{BB962C8B-B14F-4D97-AF65-F5344CB8AC3E}">
        <p14:creationId xmlns:p14="http://schemas.microsoft.com/office/powerpoint/2010/main" val="318381906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03549B40-BD19-156B-6833-D3A97F7BD873}"/>
              </a:ext>
            </a:extLst>
          </p:cNvPr>
          <p:cNvPicPr>
            <a:picLocks noChangeAspect="1"/>
          </p:cNvPicPr>
          <p:nvPr/>
        </p:nvPicPr>
        <p:blipFill>
          <a:blip r:embed="rId2"/>
          <a:stretch>
            <a:fillRect/>
          </a:stretch>
        </p:blipFill>
        <p:spPr>
          <a:xfrm>
            <a:off x="423283" y="2061971"/>
            <a:ext cx="8297433" cy="2734057"/>
          </a:xfrm>
          <a:prstGeom prst="rect">
            <a:avLst/>
          </a:prstGeom>
        </p:spPr>
      </p:pic>
      <p:sp>
        <p:nvSpPr>
          <p:cNvPr id="6" name="TextBox 5">
            <a:extLst>
              <a:ext uri="{FF2B5EF4-FFF2-40B4-BE49-F238E27FC236}">
                <a16:creationId xmlns:a16="http://schemas.microsoft.com/office/drawing/2014/main" id="{882B11EF-3C8A-AF16-5FD2-DEE486AF7F32}"/>
              </a:ext>
            </a:extLst>
          </p:cNvPr>
          <p:cNvSpPr txBox="1"/>
          <p:nvPr/>
        </p:nvSpPr>
        <p:spPr>
          <a:xfrm>
            <a:off x="622841" y="5301734"/>
            <a:ext cx="7898316" cy="369332"/>
          </a:xfrm>
          <a:prstGeom prst="rect">
            <a:avLst/>
          </a:prstGeom>
          <a:noFill/>
        </p:spPr>
        <p:txBody>
          <a:bodyPr wrap="none" rtlCol="0">
            <a:spAutoFit/>
          </a:bodyPr>
          <a:lstStyle/>
          <a:p>
            <a:r>
              <a:rPr lang="en-US" dirty="0" err="1"/>
              <a:t>kubectl</a:t>
            </a:r>
            <a:r>
              <a:rPr lang="en-US" dirty="0"/>
              <a:t> create </a:t>
            </a:r>
            <a:r>
              <a:rPr lang="en-US" dirty="0" err="1"/>
              <a:t>configmap</a:t>
            </a:r>
            <a:r>
              <a:rPr lang="en-US" dirty="0"/>
              <a:t> </a:t>
            </a:r>
            <a:r>
              <a:rPr lang="en-US" dirty="0" err="1"/>
              <a:t>prometheus</a:t>
            </a:r>
            <a:r>
              <a:rPr lang="en-US" dirty="0"/>
              <a:t>-alert-rules --from-file=alert-</a:t>
            </a:r>
            <a:r>
              <a:rPr lang="en-US" dirty="0" err="1"/>
              <a:t>rules.yaml</a:t>
            </a:r>
            <a:endParaRPr lang="en-IN" dirty="0"/>
          </a:p>
        </p:txBody>
      </p:sp>
    </p:spTree>
    <p:extLst>
      <p:ext uri="{BB962C8B-B14F-4D97-AF65-F5344CB8AC3E}">
        <p14:creationId xmlns:p14="http://schemas.microsoft.com/office/powerpoint/2010/main" val="10280943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5" name="Picture 4">
            <a:extLst>
              <a:ext uri="{FF2B5EF4-FFF2-40B4-BE49-F238E27FC236}">
                <a16:creationId xmlns:a16="http://schemas.microsoft.com/office/drawing/2014/main" id="{12FFC111-EFC6-FD43-E68C-8A45BC91C4DF}"/>
              </a:ext>
            </a:extLst>
          </p:cNvPr>
          <p:cNvPicPr>
            <a:picLocks noChangeAspect="1"/>
          </p:cNvPicPr>
          <p:nvPr/>
        </p:nvPicPr>
        <p:blipFill>
          <a:blip r:embed="rId2"/>
          <a:stretch>
            <a:fillRect/>
          </a:stretch>
        </p:blipFill>
        <p:spPr>
          <a:xfrm>
            <a:off x="304799" y="1447800"/>
            <a:ext cx="8610601" cy="4719012"/>
          </a:xfrm>
          <a:prstGeom prst="rect">
            <a:avLst/>
          </a:prstGeom>
        </p:spPr>
      </p:pic>
    </p:spTree>
    <p:extLst>
      <p:ext uri="{BB962C8B-B14F-4D97-AF65-F5344CB8AC3E}">
        <p14:creationId xmlns:p14="http://schemas.microsoft.com/office/powerpoint/2010/main" val="6065138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43BAF-D154-9731-4C66-DED31CB86C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C1C5BA-07EC-FFC7-10A2-FE47BEDB3098}"/>
              </a:ext>
            </a:extLst>
          </p:cNvPr>
          <p:cNvSpPr>
            <a:spLocks noGrp="1"/>
          </p:cNvSpPr>
          <p:nvPr>
            <p:ph type="title"/>
          </p:nvPr>
        </p:nvSpPr>
        <p:spPr/>
        <p:txBody>
          <a:bodyPr/>
          <a:lstStyle/>
          <a:p>
            <a:r>
              <a:rPr lang="en-IN" dirty="0"/>
              <a:t>Changes in Up History</a:t>
            </a:r>
          </a:p>
        </p:txBody>
      </p:sp>
      <p:pic>
        <p:nvPicPr>
          <p:cNvPr id="4" name="Picture 3">
            <a:extLst>
              <a:ext uri="{FF2B5EF4-FFF2-40B4-BE49-F238E27FC236}">
                <a16:creationId xmlns:a16="http://schemas.microsoft.com/office/drawing/2014/main" id="{C3B13AD5-12BB-2DFA-6144-91D16716E07B}"/>
              </a:ext>
            </a:extLst>
          </p:cNvPr>
          <p:cNvPicPr>
            <a:picLocks noChangeAspect="1"/>
          </p:cNvPicPr>
          <p:nvPr/>
        </p:nvPicPr>
        <p:blipFill>
          <a:blip r:embed="rId2"/>
          <a:stretch>
            <a:fillRect/>
          </a:stretch>
        </p:blipFill>
        <p:spPr>
          <a:xfrm>
            <a:off x="-8335" y="1600200"/>
            <a:ext cx="9144000" cy="4372371"/>
          </a:xfrm>
          <a:prstGeom prst="rect">
            <a:avLst/>
          </a:prstGeom>
        </p:spPr>
      </p:pic>
    </p:spTree>
    <p:extLst>
      <p:ext uri="{BB962C8B-B14F-4D97-AF65-F5344CB8AC3E}">
        <p14:creationId xmlns:p14="http://schemas.microsoft.com/office/powerpoint/2010/main" val="15880599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4" name="Picture 3">
            <a:extLst>
              <a:ext uri="{FF2B5EF4-FFF2-40B4-BE49-F238E27FC236}">
                <a16:creationId xmlns:a16="http://schemas.microsoft.com/office/drawing/2014/main" id="{A87191EC-8719-BD82-BF51-80A762AEC674}"/>
              </a:ext>
            </a:extLst>
          </p:cNvPr>
          <p:cNvPicPr>
            <a:picLocks noChangeAspect="1"/>
          </p:cNvPicPr>
          <p:nvPr/>
        </p:nvPicPr>
        <p:blipFill>
          <a:blip r:embed="rId2"/>
          <a:stretch>
            <a:fillRect/>
          </a:stretch>
        </p:blipFill>
        <p:spPr>
          <a:xfrm>
            <a:off x="0" y="1981200"/>
            <a:ext cx="9144000" cy="3307303"/>
          </a:xfrm>
          <a:prstGeom prst="rect">
            <a:avLst/>
          </a:prstGeom>
        </p:spPr>
      </p:pic>
    </p:spTree>
    <p:extLst>
      <p:ext uri="{BB962C8B-B14F-4D97-AF65-F5344CB8AC3E}">
        <p14:creationId xmlns:p14="http://schemas.microsoft.com/office/powerpoint/2010/main" val="165497881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5" name="Picture 4">
            <a:extLst>
              <a:ext uri="{FF2B5EF4-FFF2-40B4-BE49-F238E27FC236}">
                <a16:creationId xmlns:a16="http://schemas.microsoft.com/office/drawing/2014/main" id="{F63AE366-D666-FFB6-E76B-3A5FA80C68CF}"/>
              </a:ext>
            </a:extLst>
          </p:cNvPr>
          <p:cNvPicPr>
            <a:picLocks noChangeAspect="1"/>
          </p:cNvPicPr>
          <p:nvPr/>
        </p:nvPicPr>
        <p:blipFill>
          <a:blip r:embed="rId2"/>
          <a:stretch>
            <a:fillRect/>
          </a:stretch>
        </p:blipFill>
        <p:spPr>
          <a:xfrm>
            <a:off x="-8335" y="1676400"/>
            <a:ext cx="9144000" cy="4140052"/>
          </a:xfrm>
          <a:prstGeom prst="rect">
            <a:avLst/>
          </a:prstGeom>
        </p:spPr>
      </p:pic>
    </p:spTree>
    <p:extLst>
      <p:ext uri="{BB962C8B-B14F-4D97-AF65-F5344CB8AC3E}">
        <p14:creationId xmlns:p14="http://schemas.microsoft.com/office/powerpoint/2010/main" val="9559436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2F0192BC-DC55-CD08-DD43-1927F0FEC28C}"/>
              </a:ext>
            </a:extLst>
          </p:cNvPr>
          <p:cNvPicPr>
            <a:picLocks noChangeAspect="1"/>
          </p:cNvPicPr>
          <p:nvPr/>
        </p:nvPicPr>
        <p:blipFill>
          <a:blip r:embed="rId2"/>
          <a:srcRect r="3242"/>
          <a:stretch/>
        </p:blipFill>
        <p:spPr>
          <a:xfrm>
            <a:off x="148232" y="2205135"/>
            <a:ext cx="8847535" cy="3140110"/>
          </a:xfrm>
          <a:prstGeom prst="rect">
            <a:avLst/>
          </a:prstGeom>
        </p:spPr>
      </p:pic>
    </p:spTree>
    <p:extLst>
      <p:ext uri="{BB962C8B-B14F-4D97-AF65-F5344CB8AC3E}">
        <p14:creationId xmlns:p14="http://schemas.microsoft.com/office/powerpoint/2010/main" val="11862780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3A15DC7B-06E8-0A2F-8C0E-ECD1EDDD2ACA}"/>
              </a:ext>
            </a:extLst>
          </p:cNvPr>
          <p:cNvPicPr>
            <a:picLocks noChangeAspect="1"/>
          </p:cNvPicPr>
          <p:nvPr/>
        </p:nvPicPr>
        <p:blipFill>
          <a:blip r:embed="rId2"/>
          <a:stretch>
            <a:fillRect/>
          </a:stretch>
        </p:blipFill>
        <p:spPr>
          <a:xfrm>
            <a:off x="0" y="1825633"/>
            <a:ext cx="9144000" cy="3206733"/>
          </a:xfrm>
          <a:prstGeom prst="rect">
            <a:avLst/>
          </a:prstGeom>
        </p:spPr>
      </p:pic>
    </p:spTree>
    <p:extLst>
      <p:ext uri="{BB962C8B-B14F-4D97-AF65-F5344CB8AC3E}">
        <p14:creationId xmlns:p14="http://schemas.microsoft.com/office/powerpoint/2010/main" val="393007869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9" name="Picture 8">
            <a:extLst>
              <a:ext uri="{FF2B5EF4-FFF2-40B4-BE49-F238E27FC236}">
                <a16:creationId xmlns:a16="http://schemas.microsoft.com/office/drawing/2014/main" id="{E9121F40-CD99-022D-E6F2-23B472703F9F}"/>
              </a:ext>
            </a:extLst>
          </p:cNvPr>
          <p:cNvPicPr>
            <a:picLocks noChangeAspect="1"/>
          </p:cNvPicPr>
          <p:nvPr/>
        </p:nvPicPr>
        <p:blipFill>
          <a:blip r:embed="rId2"/>
          <a:stretch>
            <a:fillRect/>
          </a:stretch>
        </p:blipFill>
        <p:spPr>
          <a:xfrm>
            <a:off x="12441" y="1371600"/>
            <a:ext cx="9144000" cy="5143500"/>
          </a:xfrm>
          <a:prstGeom prst="rect">
            <a:avLst/>
          </a:prstGeom>
        </p:spPr>
      </p:pic>
    </p:spTree>
    <p:extLst>
      <p:ext uri="{BB962C8B-B14F-4D97-AF65-F5344CB8AC3E}">
        <p14:creationId xmlns:p14="http://schemas.microsoft.com/office/powerpoint/2010/main" val="21717769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7" name="Picture 6">
            <a:extLst>
              <a:ext uri="{FF2B5EF4-FFF2-40B4-BE49-F238E27FC236}">
                <a16:creationId xmlns:a16="http://schemas.microsoft.com/office/drawing/2014/main" id="{5DBAEF9C-6D1A-3DF1-D46E-D54F77911B34}"/>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072136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Types of Logs:</a:t>
            </a:r>
          </a:p>
          <a:p>
            <a:pPr lvl="1">
              <a:buFont typeface="Arial" panose="020B0604020202020204" pitchFamily="34" charset="0"/>
              <a:buChar char="•"/>
            </a:pPr>
            <a:r>
              <a:rPr lang="en-US" b="1" dirty="0"/>
              <a:t>System Logs:</a:t>
            </a:r>
            <a:r>
              <a:rPr lang="en-US" dirty="0"/>
              <a:t> Captures operating system-related activities such as boot sequences, services starting or stopping, and system errors.</a:t>
            </a:r>
          </a:p>
          <a:p>
            <a:pPr lvl="1">
              <a:buFont typeface="Arial" panose="020B0604020202020204" pitchFamily="34" charset="0"/>
              <a:buChar char="•"/>
            </a:pPr>
            <a:r>
              <a:rPr lang="en-US" b="1" dirty="0"/>
              <a:t>Application Logs:</a:t>
            </a:r>
            <a:r>
              <a:rPr lang="en-US" dirty="0"/>
              <a:t> Records events within an application, such as user requests, database queries, and application errors.</a:t>
            </a:r>
          </a:p>
          <a:p>
            <a:pPr lvl="1">
              <a:buFont typeface="Arial" panose="020B0604020202020204" pitchFamily="34" charset="0"/>
              <a:buChar char="•"/>
            </a:pPr>
            <a:r>
              <a:rPr lang="en-US" b="1" dirty="0"/>
              <a:t>Security Logs:</a:t>
            </a:r>
            <a:r>
              <a:rPr lang="en-US" dirty="0"/>
              <a:t> Includes information about user logins, permissions, access control, and failed login attempts.</a:t>
            </a:r>
          </a:p>
          <a:p>
            <a:pPr lvl="1">
              <a:buFont typeface="Arial" panose="020B0604020202020204" pitchFamily="34" charset="0"/>
              <a:buChar char="•"/>
            </a:pPr>
            <a:r>
              <a:rPr lang="en-US" b="1" dirty="0"/>
              <a:t>Network Logs:</a:t>
            </a:r>
            <a:r>
              <a:rPr lang="en-US" dirty="0"/>
              <a:t> Logs data about network traffic, firewall rules, and packet exchanges.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9447694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60410-B10E-4D1B-BEB0-20D3075CD5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D4DA40-6103-804E-E132-9685F63A9777}"/>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7D26997-086A-4A74-A5F7-460CF03F168B}"/>
              </a:ext>
            </a:extLst>
          </p:cNvPr>
          <p:cNvPicPr>
            <a:picLocks noChangeAspect="1"/>
          </p:cNvPicPr>
          <p:nvPr/>
        </p:nvPicPr>
        <p:blipFill>
          <a:blip r:embed="rId2"/>
          <a:stretch>
            <a:fillRect/>
          </a:stretch>
        </p:blipFill>
        <p:spPr>
          <a:xfrm>
            <a:off x="296464" y="1614676"/>
            <a:ext cx="8534401" cy="181432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E0DCADA-33F0-ED7C-803E-11C0BA9795BC}"/>
                  </a:ext>
                </a:extLst>
              </p14:cNvPr>
              <p14:cNvContentPartPr/>
              <p14:nvPr/>
            </p14:nvContentPartPr>
            <p14:xfrm>
              <a:off x="1915295" y="2078962"/>
              <a:ext cx="894240" cy="30960"/>
            </p14:xfrm>
          </p:contentPart>
        </mc:Choice>
        <mc:Fallback xmlns="">
          <p:pic>
            <p:nvPicPr>
              <p:cNvPr id="2" name="Ink 1">
                <a:extLst>
                  <a:ext uri="{FF2B5EF4-FFF2-40B4-BE49-F238E27FC236}">
                    <a16:creationId xmlns:a16="http://schemas.microsoft.com/office/drawing/2014/main" id="{DE0DCADA-33F0-ED7C-803E-11C0BA9795BC}"/>
                  </a:ext>
                </a:extLst>
              </p:cNvPr>
              <p:cNvPicPr/>
              <p:nvPr/>
            </p:nvPicPr>
            <p:blipFill>
              <a:blip r:embed="rId4"/>
              <a:stretch>
                <a:fillRect/>
              </a:stretch>
            </p:blipFill>
            <p:spPr>
              <a:xfrm>
                <a:off x="1909175" y="2072842"/>
                <a:ext cx="906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7CFAE91-DEFD-41A7-9AA3-A36077D0EE2F}"/>
                  </a:ext>
                </a:extLst>
              </p14:cNvPr>
              <p14:cNvContentPartPr/>
              <p14:nvPr/>
            </p14:nvContentPartPr>
            <p14:xfrm>
              <a:off x="6926135" y="2171842"/>
              <a:ext cx="1918080" cy="1500840"/>
            </p14:xfrm>
          </p:contentPart>
        </mc:Choice>
        <mc:Fallback xmlns="">
          <p:pic>
            <p:nvPicPr>
              <p:cNvPr id="4" name="Ink 3">
                <a:extLst>
                  <a:ext uri="{FF2B5EF4-FFF2-40B4-BE49-F238E27FC236}">
                    <a16:creationId xmlns:a16="http://schemas.microsoft.com/office/drawing/2014/main" id="{F7CFAE91-DEFD-41A7-9AA3-A36077D0EE2F}"/>
                  </a:ext>
                </a:extLst>
              </p:cNvPr>
              <p:cNvPicPr/>
              <p:nvPr/>
            </p:nvPicPr>
            <p:blipFill>
              <a:blip r:embed="rId6"/>
              <a:stretch>
                <a:fillRect/>
              </a:stretch>
            </p:blipFill>
            <p:spPr>
              <a:xfrm>
                <a:off x="6920015" y="2165722"/>
                <a:ext cx="1930320" cy="1513080"/>
              </a:xfrm>
              <a:prstGeom prst="rect">
                <a:avLst/>
              </a:prstGeom>
            </p:spPr>
          </p:pic>
        </mc:Fallback>
      </mc:AlternateContent>
    </p:spTree>
    <p:extLst>
      <p:ext uri="{BB962C8B-B14F-4D97-AF65-F5344CB8AC3E}">
        <p14:creationId xmlns:p14="http://schemas.microsoft.com/office/powerpoint/2010/main" val="343229874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1E3BA-EEBF-425C-23FF-DE9EA6AAED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247EBD-B015-AD26-D9F9-0FE0F76BAFA5}"/>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AFC31839-2E2A-F913-9BF1-18BBA21D7F32}"/>
              </a:ext>
            </a:extLst>
          </p:cNvPr>
          <p:cNvPicPr>
            <a:picLocks noChangeAspect="1"/>
          </p:cNvPicPr>
          <p:nvPr/>
        </p:nvPicPr>
        <p:blipFill>
          <a:blip r:embed="rId2"/>
          <a:stretch>
            <a:fillRect/>
          </a:stretch>
        </p:blipFill>
        <p:spPr>
          <a:xfrm>
            <a:off x="546898" y="1295400"/>
            <a:ext cx="8145065" cy="5096950"/>
          </a:xfrm>
          <a:prstGeom prst="rect">
            <a:avLst/>
          </a:prstGeom>
        </p:spPr>
      </p:pic>
    </p:spTree>
    <p:extLst>
      <p:ext uri="{BB962C8B-B14F-4D97-AF65-F5344CB8AC3E}">
        <p14:creationId xmlns:p14="http://schemas.microsoft.com/office/powerpoint/2010/main" val="322490291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95B63-16F6-5784-B488-6A2627C2E2E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F6B95DA1-6679-5616-3F0B-E48118BB9191}"/>
              </a:ext>
            </a:extLst>
          </p:cNvPr>
          <p:cNvPicPr>
            <a:picLocks noChangeAspect="1"/>
          </p:cNvPicPr>
          <p:nvPr/>
        </p:nvPicPr>
        <p:blipFill>
          <a:blip r:embed="rId2"/>
          <a:stretch>
            <a:fillRect/>
          </a:stretch>
        </p:blipFill>
        <p:spPr>
          <a:xfrm>
            <a:off x="296464" y="1614676"/>
            <a:ext cx="8534401" cy="1814324"/>
          </a:xfrm>
          <a:prstGeom prst="rect">
            <a:avLst/>
          </a:prstGeom>
        </p:spPr>
      </p:pic>
      <p:pic>
        <p:nvPicPr>
          <p:cNvPr id="7" name="Picture 6">
            <a:extLst>
              <a:ext uri="{FF2B5EF4-FFF2-40B4-BE49-F238E27FC236}">
                <a16:creationId xmlns:a16="http://schemas.microsoft.com/office/drawing/2014/main" id="{DBD2A0AA-EF54-DE40-151F-9019E8C6EC42}"/>
              </a:ext>
            </a:extLst>
          </p:cNvPr>
          <p:cNvPicPr>
            <a:picLocks noChangeAspect="1"/>
          </p:cNvPicPr>
          <p:nvPr/>
        </p:nvPicPr>
        <p:blipFill>
          <a:blip r:embed="rId3"/>
          <a:stretch>
            <a:fillRect/>
          </a:stretch>
        </p:blipFill>
        <p:spPr>
          <a:xfrm>
            <a:off x="461035" y="4032656"/>
            <a:ext cx="8369830" cy="1544203"/>
          </a:xfrm>
          <a:prstGeom prst="rect">
            <a:avLst/>
          </a:prstGeom>
        </p:spPr>
      </p:pic>
    </p:spTree>
    <p:extLst>
      <p:ext uri="{BB962C8B-B14F-4D97-AF65-F5344CB8AC3E}">
        <p14:creationId xmlns:p14="http://schemas.microsoft.com/office/powerpoint/2010/main" val="16213148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8A37C-822D-006D-8362-D4B69213E6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824EC7-021C-3954-03DD-54F7E505E2AB}"/>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751C38EF-FD50-D75E-E02F-9DC720F41324}"/>
              </a:ext>
            </a:extLst>
          </p:cNvPr>
          <p:cNvPicPr>
            <a:picLocks noChangeAspect="1"/>
          </p:cNvPicPr>
          <p:nvPr/>
        </p:nvPicPr>
        <p:blipFill>
          <a:blip r:embed="rId2"/>
          <a:srcRect l="1" r="-1634"/>
          <a:stretch/>
        </p:blipFill>
        <p:spPr>
          <a:xfrm>
            <a:off x="609600" y="1524000"/>
            <a:ext cx="8205261" cy="4688042"/>
          </a:xfrm>
          <a:prstGeom prst="rect">
            <a:avLst/>
          </a:prstGeom>
        </p:spPr>
      </p:pic>
    </p:spTree>
    <p:extLst>
      <p:ext uri="{BB962C8B-B14F-4D97-AF65-F5344CB8AC3E}">
        <p14:creationId xmlns:p14="http://schemas.microsoft.com/office/powerpoint/2010/main" val="115947275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F32C4-3FF2-69BC-0D62-F704835543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F5AF9-DF66-8BBC-0416-CD36518F79D4}"/>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D612CAED-21E6-F306-D5CD-A8A36D38C70F}"/>
              </a:ext>
            </a:extLst>
          </p:cNvPr>
          <p:cNvPicPr>
            <a:picLocks noChangeAspect="1"/>
          </p:cNvPicPr>
          <p:nvPr/>
        </p:nvPicPr>
        <p:blipFill>
          <a:blip r:embed="rId2"/>
          <a:srcRect/>
          <a:stretch/>
        </p:blipFill>
        <p:spPr>
          <a:xfrm>
            <a:off x="408742" y="1524000"/>
            <a:ext cx="8326516" cy="4656829"/>
          </a:xfrm>
          <a:prstGeom prst="rect">
            <a:avLst/>
          </a:prstGeom>
        </p:spPr>
      </p:pic>
    </p:spTree>
    <p:extLst>
      <p:ext uri="{BB962C8B-B14F-4D97-AF65-F5344CB8AC3E}">
        <p14:creationId xmlns:p14="http://schemas.microsoft.com/office/powerpoint/2010/main" val="28571308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52C3-E8FC-F48B-3DB7-1FECCC3BE1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0C7C55-944C-458B-7DD9-6C6D9273DB2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6407BDE-CA68-54C2-BBFE-1ADE6A8AF922}"/>
              </a:ext>
            </a:extLst>
          </p:cNvPr>
          <p:cNvPicPr>
            <a:picLocks noChangeAspect="1"/>
          </p:cNvPicPr>
          <p:nvPr/>
        </p:nvPicPr>
        <p:blipFill>
          <a:blip r:embed="rId2"/>
          <a:stretch>
            <a:fillRect/>
          </a:stretch>
        </p:blipFill>
        <p:spPr>
          <a:xfrm>
            <a:off x="228600" y="1752600"/>
            <a:ext cx="8523663" cy="4188064"/>
          </a:xfrm>
          <a:prstGeom prst="rect">
            <a:avLst/>
          </a:prstGeom>
        </p:spPr>
      </p:pic>
    </p:spTree>
    <p:extLst>
      <p:ext uri="{BB962C8B-B14F-4D97-AF65-F5344CB8AC3E}">
        <p14:creationId xmlns:p14="http://schemas.microsoft.com/office/powerpoint/2010/main" val="35311298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8668-618C-5341-3581-9259C7ADF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67BD17-DB7D-19D3-D3C8-6726AFED82C7}"/>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CC768441-6413-2C38-F2F7-73612F2CB60A}"/>
              </a:ext>
            </a:extLst>
          </p:cNvPr>
          <p:cNvPicPr>
            <a:picLocks noChangeAspect="1"/>
          </p:cNvPicPr>
          <p:nvPr/>
        </p:nvPicPr>
        <p:blipFill>
          <a:blip r:embed="rId2"/>
          <a:stretch>
            <a:fillRect/>
          </a:stretch>
        </p:blipFill>
        <p:spPr>
          <a:xfrm>
            <a:off x="1604" y="1371600"/>
            <a:ext cx="9144000" cy="4952599"/>
          </a:xfrm>
          <a:prstGeom prst="rect">
            <a:avLst/>
          </a:prstGeom>
        </p:spPr>
      </p:pic>
    </p:spTree>
    <p:extLst>
      <p:ext uri="{BB962C8B-B14F-4D97-AF65-F5344CB8AC3E}">
        <p14:creationId xmlns:p14="http://schemas.microsoft.com/office/powerpoint/2010/main" val="142395820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44FC82-A366-0FBA-92F5-CABA9F7E22BF}"/>
              </a:ext>
            </a:extLst>
          </p:cNvPr>
          <p:cNvSpPr>
            <a:spLocks noGrp="1"/>
          </p:cNvSpPr>
          <p:nvPr>
            <p:ph type="title"/>
          </p:nvPr>
        </p:nvSpPr>
        <p:spPr/>
        <p:txBody>
          <a:bodyPr/>
          <a:lstStyle/>
          <a:p>
            <a:r>
              <a:rPr lang="en-IN" dirty="0" err="1"/>
              <a:t>OpsGenie</a:t>
            </a:r>
            <a:endParaRPr lang="en-IN" dirty="0"/>
          </a:p>
        </p:txBody>
      </p:sp>
      <p:pic>
        <p:nvPicPr>
          <p:cNvPr id="5" name="Picture 4">
            <a:extLst>
              <a:ext uri="{FF2B5EF4-FFF2-40B4-BE49-F238E27FC236}">
                <a16:creationId xmlns:a16="http://schemas.microsoft.com/office/drawing/2014/main" id="{F28904B5-587D-0368-6C1F-13CC3D889240}"/>
              </a:ext>
            </a:extLst>
          </p:cNvPr>
          <p:cNvPicPr>
            <a:picLocks noChangeAspect="1"/>
          </p:cNvPicPr>
          <p:nvPr/>
        </p:nvPicPr>
        <p:blipFill>
          <a:blip r:embed="rId2"/>
          <a:stretch>
            <a:fillRect/>
          </a:stretch>
        </p:blipFill>
        <p:spPr>
          <a:xfrm>
            <a:off x="-8335" y="1295400"/>
            <a:ext cx="9144000" cy="5299066"/>
          </a:xfrm>
          <a:prstGeom prst="rect">
            <a:avLst/>
          </a:prstGeom>
        </p:spPr>
      </p:pic>
      <p:sp>
        <p:nvSpPr>
          <p:cNvPr id="6" name="TextBox 5">
            <a:extLst>
              <a:ext uri="{FF2B5EF4-FFF2-40B4-BE49-F238E27FC236}">
                <a16:creationId xmlns:a16="http://schemas.microsoft.com/office/drawing/2014/main" id="{4D5C05C9-4F73-AE9F-7D92-85F2F96BD2F2}"/>
              </a:ext>
            </a:extLst>
          </p:cNvPr>
          <p:cNvSpPr txBox="1"/>
          <p:nvPr/>
        </p:nvSpPr>
        <p:spPr>
          <a:xfrm>
            <a:off x="4440455" y="3914453"/>
            <a:ext cx="4246696" cy="923330"/>
          </a:xfrm>
          <a:prstGeom prst="rect">
            <a:avLst/>
          </a:prstGeom>
          <a:noFill/>
        </p:spPr>
        <p:txBody>
          <a:bodyPr wrap="square" rtlCol="0">
            <a:spAutoFit/>
          </a:bodyPr>
          <a:lstStyle/>
          <a:p>
            <a:r>
              <a:rPr lang="en-IN" dirty="0"/>
              <a:t>https://eswaribala70.app.opsgenie.com/quick-start-guide</a:t>
            </a:r>
          </a:p>
          <a:p>
            <a:endParaRPr lang="en-IN"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41F8E1F-B25E-EC22-E2C6-70BB42194E17}"/>
                  </a:ext>
                </a:extLst>
              </p14:cNvPr>
              <p14:cNvContentPartPr/>
              <p14:nvPr/>
            </p14:nvContentPartPr>
            <p14:xfrm>
              <a:off x="4851095" y="4563682"/>
              <a:ext cx="2531520" cy="48600"/>
            </p14:xfrm>
          </p:contentPart>
        </mc:Choice>
        <mc:Fallback xmlns="">
          <p:pic>
            <p:nvPicPr>
              <p:cNvPr id="7" name="Ink 6">
                <a:extLst>
                  <a:ext uri="{FF2B5EF4-FFF2-40B4-BE49-F238E27FC236}">
                    <a16:creationId xmlns:a16="http://schemas.microsoft.com/office/drawing/2014/main" id="{341F8E1F-B25E-EC22-E2C6-70BB42194E17}"/>
                  </a:ext>
                </a:extLst>
              </p:cNvPr>
              <p:cNvPicPr/>
              <p:nvPr/>
            </p:nvPicPr>
            <p:blipFill>
              <a:blip r:embed="rId4"/>
              <a:stretch>
                <a:fillRect/>
              </a:stretch>
            </p:blipFill>
            <p:spPr>
              <a:xfrm>
                <a:off x="4844975" y="4557562"/>
                <a:ext cx="25437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05D69A1-8C81-AB4D-79BC-D11CADE2FB47}"/>
                  </a:ext>
                </a:extLst>
              </p14:cNvPr>
              <p14:cNvContentPartPr/>
              <p14:nvPr/>
            </p14:nvContentPartPr>
            <p14:xfrm>
              <a:off x="8421935" y="3888322"/>
              <a:ext cx="552240" cy="800640"/>
            </p14:xfrm>
          </p:contentPart>
        </mc:Choice>
        <mc:Fallback xmlns="">
          <p:pic>
            <p:nvPicPr>
              <p:cNvPr id="8" name="Ink 7">
                <a:extLst>
                  <a:ext uri="{FF2B5EF4-FFF2-40B4-BE49-F238E27FC236}">
                    <a16:creationId xmlns:a16="http://schemas.microsoft.com/office/drawing/2014/main" id="{B05D69A1-8C81-AB4D-79BC-D11CADE2FB47}"/>
                  </a:ext>
                </a:extLst>
              </p:cNvPr>
              <p:cNvPicPr/>
              <p:nvPr/>
            </p:nvPicPr>
            <p:blipFill>
              <a:blip r:embed="rId6"/>
              <a:stretch>
                <a:fillRect/>
              </a:stretch>
            </p:blipFill>
            <p:spPr>
              <a:xfrm>
                <a:off x="8415815" y="3882202"/>
                <a:ext cx="564480" cy="812880"/>
              </a:xfrm>
              <a:prstGeom prst="rect">
                <a:avLst/>
              </a:prstGeom>
            </p:spPr>
          </p:pic>
        </mc:Fallback>
      </mc:AlternateContent>
    </p:spTree>
    <p:extLst>
      <p:ext uri="{BB962C8B-B14F-4D97-AF65-F5344CB8AC3E}">
        <p14:creationId xmlns:p14="http://schemas.microsoft.com/office/powerpoint/2010/main" val="19165341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7D8D4-48FB-5EBB-C695-DF7AED73B8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B14EDF-862E-18C9-0067-2682D901BF8E}"/>
              </a:ext>
            </a:extLst>
          </p:cNvPr>
          <p:cNvSpPr>
            <a:spLocks noGrp="1"/>
          </p:cNvSpPr>
          <p:nvPr>
            <p:ph type="title"/>
          </p:nvPr>
        </p:nvSpPr>
        <p:spPr/>
        <p:txBody>
          <a:bodyPr/>
          <a:lstStyle/>
          <a:p>
            <a:r>
              <a:rPr lang="en-IN" dirty="0" err="1"/>
              <a:t>OpsGenie</a:t>
            </a:r>
            <a:endParaRPr lang="en-IN" dirty="0"/>
          </a:p>
        </p:txBody>
      </p:sp>
      <p:pic>
        <p:nvPicPr>
          <p:cNvPr id="4" name="Picture 3">
            <a:extLst>
              <a:ext uri="{FF2B5EF4-FFF2-40B4-BE49-F238E27FC236}">
                <a16:creationId xmlns:a16="http://schemas.microsoft.com/office/drawing/2014/main" id="{CEB9CA56-D9C6-8FFB-1F1D-987F3540DCD1}"/>
              </a:ext>
            </a:extLst>
          </p:cNvPr>
          <p:cNvPicPr>
            <a:picLocks noChangeAspect="1"/>
          </p:cNvPicPr>
          <p:nvPr/>
        </p:nvPicPr>
        <p:blipFill>
          <a:blip r:embed="rId2"/>
          <a:stretch>
            <a:fillRect/>
          </a:stretch>
        </p:blipFill>
        <p:spPr>
          <a:xfrm>
            <a:off x="0" y="1524000"/>
            <a:ext cx="9144000" cy="4613627"/>
          </a:xfrm>
          <a:prstGeom prst="rect">
            <a:avLst/>
          </a:prstGeom>
        </p:spPr>
      </p:pic>
    </p:spTree>
    <p:extLst>
      <p:ext uri="{BB962C8B-B14F-4D97-AF65-F5344CB8AC3E}">
        <p14:creationId xmlns:p14="http://schemas.microsoft.com/office/powerpoint/2010/main" val="37322809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8AC1-6586-3DA8-4CC1-0992DBAEA9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085640-9103-7466-13E8-24F638FE4927}"/>
              </a:ext>
            </a:extLst>
          </p:cNvPr>
          <p:cNvSpPr>
            <a:spLocks noGrp="1"/>
          </p:cNvSpPr>
          <p:nvPr>
            <p:ph type="title"/>
          </p:nvPr>
        </p:nvSpPr>
        <p:spPr/>
        <p:txBody>
          <a:bodyPr/>
          <a:lstStyle/>
          <a:p>
            <a:r>
              <a:rPr lang="en-IN" dirty="0" err="1"/>
              <a:t>OpsGenie</a:t>
            </a:r>
            <a:endParaRPr lang="en-IN" dirty="0"/>
          </a:p>
        </p:txBody>
      </p:sp>
      <p:pic>
        <p:nvPicPr>
          <p:cNvPr id="5" name="Picture 4">
            <a:extLst>
              <a:ext uri="{FF2B5EF4-FFF2-40B4-BE49-F238E27FC236}">
                <a16:creationId xmlns:a16="http://schemas.microsoft.com/office/drawing/2014/main" id="{0B1E6B97-9FC3-BACD-5B2B-25929ABF2BBD}"/>
              </a:ext>
            </a:extLst>
          </p:cNvPr>
          <p:cNvPicPr>
            <a:picLocks noChangeAspect="1"/>
          </p:cNvPicPr>
          <p:nvPr/>
        </p:nvPicPr>
        <p:blipFill>
          <a:blip r:embed="rId2"/>
          <a:stretch>
            <a:fillRect/>
          </a:stretch>
        </p:blipFill>
        <p:spPr>
          <a:xfrm>
            <a:off x="0" y="1676400"/>
            <a:ext cx="9144000" cy="4262701"/>
          </a:xfrm>
          <a:prstGeom prst="rect">
            <a:avLst/>
          </a:prstGeom>
        </p:spPr>
      </p:pic>
    </p:spTree>
    <p:extLst>
      <p:ext uri="{BB962C8B-B14F-4D97-AF65-F5344CB8AC3E}">
        <p14:creationId xmlns:p14="http://schemas.microsoft.com/office/powerpoint/2010/main" val="1602952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Logs:</a:t>
            </a:r>
          </a:p>
          <a:p>
            <a:pPr lvl="1"/>
            <a:r>
              <a:rPr lang="en-US" dirty="0"/>
              <a:t>Web server access logs capturing incoming HTTP requests.</a:t>
            </a:r>
          </a:p>
          <a:p>
            <a:pPr lvl="1"/>
            <a:r>
              <a:rPr lang="en-US" dirty="0"/>
              <a:t>System logs capturing user logins, reboots, or file access.</a:t>
            </a:r>
          </a:p>
          <a:p>
            <a:pPr lvl="1"/>
            <a:r>
              <a:rPr lang="en-US" dirty="0"/>
              <a:t>Error logs generated by applications when an error or crash occurs.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94491445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084E-1B70-E7CC-F704-1E933A315A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EFC7C4-DF1D-20AC-ED80-253D524CAFD0}"/>
              </a:ext>
            </a:extLst>
          </p:cNvPr>
          <p:cNvSpPr>
            <a:spLocks noGrp="1"/>
          </p:cNvSpPr>
          <p:nvPr>
            <p:ph type="title"/>
          </p:nvPr>
        </p:nvSpPr>
        <p:spPr/>
        <p:txBody>
          <a:bodyPr/>
          <a:lstStyle/>
          <a:p>
            <a:r>
              <a:rPr lang="en-IN" dirty="0" err="1"/>
              <a:t>OpsGenie</a:t>
            </a:r>
            <a:endParaRPr lang="en-IN" dirty="0"/>
          </a:p>
        </p:txBody>
      </p:sp>
      <p:pic>
        <p:nvPicPr>
          <p:cNvPr id="4" name="Picture 3">
            <a:extLst>
              <a:ext uri="{FF2B5EF4-FFF2-40B4-BE49-F238E27FC236}">
                <a16:creationId xmlns:a16="http://schemas.microsoft.com/office/drawing/2014/main" id="{31B9B0E2-F188-3595-1050-38CC99F4788D}"/>
              </a:ext>
            </a:extLst>
          </p:cNvPr>
          <p:cNvPicPr>
            <a:picLocks noChangeAspect="1"/>
          </p:cNvPicPr>
          <p:nvPr/>
        </p:nvPicPr>
        <p:blipFill>
          <a:blip r:embed="rId2"/>
          <a:stretch>
            <a:fillRect/>
          </a:stretch>
        </p:blipFill>
        <p:spPr>
          <a:xfrm>
            <a:off x="497932" y="1295400"/>
            <a:ext cx="8382000" cy="5160479"/>
          </a:xfrm>
          <a:prstGeom prst="rect">
            <a:avLst/>
          </a:prstGeom>
        </p:spPr>
      </p:pic>
    </p:spTree>
    <p:extLst>
      <p:ext uri="{BB962C8B-B14F-4D97-AF65-F5344CB8AC3E}">
        <p14:creationId xmlns:p14="http://schemas.microsoft.com/office/powerpoint/2010/main" val="70573666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BE85B-DECA-AACA-C0EB-D94293FD20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2D967A-3277-D6E9-2BD9-0509F5A35791}"/>
              </a:ext>
            </a:extLst>
          </p:cNvPr>
          <p:cNvSpPr>
            <a:spLocks noGrp="1"/>
          </p:cNvSpPr>
          <p:nvPr>
            <p:ph type="title"/>
          </p:nvPr>
        </p:nvSpPr>
        <p:spPr/>
        <p:txBody>
          <a:bodyPr/>
          <a:lstStyle/>
          <a:p>
            <a:r>
              <a:rPr lang="en-IN" dirty="0"/>
              <a:t>MS Teams</a:t>
            </a:r>
          </a:p>
        </p:txBody>
      </p:sp>
      <p:pic>
        <p:nvPicPr>
          <p:cNvPr id="4" name="Picture 3">
            <a:extLst>
              <a:ext uri="{FF2B5EF4-FFF2-40B4-BE49-F238E27FC236}">
                <a16:creationId xmlns:a16="http://schemas.microsoft.com/office/drawing/2014/main" id="{EC7C0B15-56B0-F804-6BB1-029B6C17485D}"/>
              </a:ext>
            </a:extLst>
          </p:cNvPr>
          <p:cNvPicPr>
            <a:picLocks noChangeAspect="1"/>
          </p:cNvPicPr>
          <p:nvPr/>
        </p:nvPicPr>
        <p:blipFill>
          <a:blip r:embed="rId2"/>
          <a:stretch>
            <a:fillRect/>
          </a:stretch>
        </p:blipFill>
        <p:spPr>
          <a:xfrm>
            <a:off x="461035" y="1447800"/>
            <a:ext cx="8378165" cy="5008191"/>
          </a:xfrm>
          <a:prstGeom prst="rect">
            <a:avLst/>
          </a:prstGeom>
        </p:spPr>
      </p:pic>
    </p:spTree>
    <p:extLst>
      <p:ext uri="{BB962C8B-B14F-4D97-AF65-F5344CB8AC3E}">
        <p14:creationId xmlns:p14="http://schemas.microsoft.com/office/powerpoint/2010/main" val="369396210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D2B9A-5852-0B6B-B130-58C21A975EC1}"/>
              </a:ext>
            </a:extLst>
          </p:cNvPr>
          <p:cNvSpPr>
            <a:spLocks noGrp="1"/>
          </p:cNvSpPr>
          <p:nvPr>
            <p:ph type="title"/>
          </p:nvPr>
        </p:nvSpPr>
        <p:spPr/>
        <p:txBody>
          <a:bodyPr/>
          <a:lstStyle/>
          <a:p>
            <a:r>
              <a:rPr lang="en-IN" dirty="0"/>
              <a:t>MS Teams</a:t>
            </a:r>
          </a:p>
        </p:txBody>
      </p:sp>
      <p:pic>
        <p:nvPicPr>
          <p:cNvPr id="5" name="Picture 4">
            <a:extLst>
              <a:ext uri="{FF2B5EF4-FFF2-40B4-BE49-F238E27FC236}">
                <a16:creationId xmlns:a16="http://schemas.microsoft.com/office/drawing/2014/main" id="{8E258197-5F74-E6D9-3260-B7A07D2EDB47}"/>
              </a:ext>
            </a:extLst>
          </p:cNvPr>
          <p:cNvPicPr>
            <a:picLocks noChangeAspect="1"/>
          </p:cNvPicPr>
          <p:nvPr/>
        </p:nvPicPr>
        <p:blipFill>
          <a:blip r:embed="rId2"/>
          <a:srcRect l="1579"/>
          <a:stretch>
            <a:fillRect/>
          </a:stretch>
        </p:blipFill>
        <p:spPr>
          <a:xfrm>
            <a:off x="486703" y="1522319"/>
            <a:ext cx="8192427" cy="4731455"/>
          </a:xfrm>
          <a:prstGeom prst="rect">
            <a:avLst/>
          </a:prstGeom>
        </p:spPr>
      </p:pic>
    </p:spTree>
    <p:extLst>
      <p:ext uri="{BB962C8B-B14F-4D97-AF65-F5344CB8AC3E}">
        <p14:creationId xmlns:p14="http://schemas.microsoft.com/office/powerpoint/2010/main" val="41400356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7D739-537B-2E7B-4457-69DF762CE799}"/>
              </a:ext>
            </a:extLst>
          </p:cNvPr>
          <p:cNvSpPr>
            <a:spLocks noGrp="1"/>
          </p:cNvSpPr>
          <p:nvPr>
            <p:ph sz="quarter" idx="12"/>
          </p:nvPr>
        </p:nvSpPr>
        <p:spPr/>
        <p:txBody>
          <a:bodyPr/>
          <a:lstStyle/>
          <a:p>
            <a:r>
              <a:rPr lang="en-US" dirty="0"/>
              <a:t>Alert inhibition is a feature that suppresses specific alerts when related higher-priority alerts are already firing.</a:t>
            </a:r>
          </a:p>
          <a:p>
            <a:r>
              <a:rPr lang="en-US" dirty="0"/>
              <a:t>For example, if you've set up your Prometheus server to warn at 70% memory usage and alert at 90%, you will get two alerts if your application rapidly spikes to 95%. </a:t>
            </a:r>
          </a:p>
          <a:p>
            <a:r>
              <a:rPr lang="en-US" dirty="0"/>
              <a:t>The 70% warning will be suppressed with inhibition since it is redundant when the critical 90% alert is already firing.</a:t>
            </a:r>
            <a:endParaRPr lang="en-IN" dirty="0"/>
          </a:p>
        </p:txBody>
      </p:sp>
      <p:sp>
        <p:nvSpPr>
          <p:cNvPr id="3" name="Title 2">
            <a:extLst>
              <a:ext uri="{FF2B5EF4-FFF2-40B4-BE49-F238E27FC236}">
                <a16:creationId xmlns:a16="http://schemas.microsoft.com/office/drawing/2014/main" id="{7E44E5A6-B5D8-6E77-954A-95FD4F09BE0F}"/>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54242685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A17A-287B-1D77-85FC-94F51F3911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8ED61-9BFE-6B04-1330-DCFE3E88DDA6}"/>
              </a:ext>
            </a:extLst>
          </p:cNvPr>
          <p:cNvSpPr>
            <a:spLocks noGrp="1"/>
          </p:cNvSpPr>
          <p:nvPr>
            <p:ph sz="quarter" idx="12"/>
          </p:nvPr>
        </p:nvSpPr>
        <p:spPr/>
        <p:txBody>
          <a:bodyPr/>
          <a:lstStyle/>
          <a:p>
            <a:r>
              <a:rPr lang="en-US" dirty="0" err="1"/>
              <a:t>inhibit_rules</a:t>
            </a:r>
            <a:r>
              <a:rPr lang="en-US" dirty="0"/>
              <a:t>:</a:t>
            </a:r>
          </a:p>
          <a:p>
            <a:r>
              <a:rPr lang="en-US" dirty="0"/>
              <a:t>  - </a:t>
            </a:r>
            <a:r>
              <a:rPr lang="en-US" dirty="0" err="1"/>
              <a:t>source_matchers</a:t>
            </a:r>
            <a:r>
              <a:rPr lang="en-US" dirty="0"/>
              <a:t>:</a:t>
            </a:r>
          </a:p>
          <a:p>
            <a:r>
              <a:rPr lang="en-US" dirty="0"/>
              <a:t>      - </a:t>
            </a:r>
            <a:r>
              <a:rPr lang="en-US" dirty="0" err="1"/>
              <a:t>alertname</a:t>
            </a:r>
            <a:r>
              <a:rPr lang="en-US" dirty="0"/>
              <a:t> = </a:t>
            </a:r>
            <a:r>
              <a:rPr lang="en-US" dirty="0" err="1"/>
              <a:t>HighMemoryUsage</a:t>
            </a:r>
            <a:endParaRPr lang="en-US" dirty="0"/>
          </a:p>
          <a:p>
            <a:r>
              <a:rPr lang="en-US" dirty="0"/>
              <a:t>    </a:t>
            </a:r>
            <a:r>
              <a:rPr lang="en-US" dirty="0" err="1"/>
              <a:t>target_matchers</a:t>
            </a:r>
            <a:r>
              <a:rPr lang="en-US" dirty="0"/>
              <a:t>:</a:t>
            </a:r>
          </a:p>
          <a:p>
            <a:r>
              <a:rPr lang="en-US" dirty="0"/>
              <a:t>      - </a:t>
            </a:r>
            <a:r>
              <a:rPr lang="en-US" dirty="0" err="1"/>
              <a:t>alertname</a:t>
            </a:r>
            <a:r>
              <a:rPr lang="en-US" dirty="0"/>
              <a:t> = </a:t>
            </a:r>
            <a:r>
              <a:rPr lang="en-US" dirty="0" err="1"/>
              <a:t>MemoryUsageWarning</a:t>
            </a:r>
            <a:endParaRPr lang="en-US" dirty="0"/>
          </a:p>
          <a:p>
            <a:r>
              <a:rPr lang="en-US" dirty="0"/>
              <a:t>    equal: ['instance', 'job']</a:t>
            </a:r>
          </a:p>
          <a:p>
            <a:endParaRPr lang="en-IN" dirty="0"/>
          </a:p>
        </p:txBody>
      </p:sp>
      <p:sp>
        <p:nvSpPr>
          <p:cNvPr id="3" name="Title 2">
            <a:extLst>
              <a:ext uri="{FF2B5EF4-FFF2-40B4-BE49-F238E27FC236}">
                <a16:creationId xmlns:a16="http://schemas.microsoft.com/office/drawing/2014/main" id="{0D35D783-EDED-54DD-81A8-AF5C7CCDBC0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00051232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E3DD-502C-B9BA-5B75-9374F022EE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84405-9467-00AB-FF1E-1D3F476744D0}"/>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835A8B96-C357-42F9-690D-1D22696CB1FB}"/>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84318264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1051-4974-09EA-3B16-B7479E3AA19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35F09-5EAB-DA04-2F3B-5EB5E26AE63C}"/>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6D02A79C-728D-762A-755E-1B60D550213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84618329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70C0-9319-87A4-9C7B-4F0A0106E0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8017B3-6985-8AD1-7A21-1EEA3A65773C}"/>
              </a:ext>
            </a:extLst>
          </p:cNvPr>
          <p:cNvSpPr>
            <a:spLocks noGrp="1"/>
          </p:cNvSpPr>
          <p:nvPr>
            <p:ph type="title"/>
          </p:nvPr>
        </p:nvSpPr>
        <p:spPr/>
        <p:txBody>
          <a:bodyPr/>
          <a:lstStyle/>
          <a:p>
            <a:r>
              <a:rPr lang="en-IN" dirty="0"/>
              <a:t>Inhibition</a:t>
            </a:r>
          </a:p>
        </p:txBody>
      </p:sp>
      <p:pic>
        <p:nvPicPr>
          <p:cNvPr id="7" name="Picture 6">
            <a:extLst>
              <a:ext uri="{FF2B5EF4-FFF2-40B4-BE49-F238E27FC236}">
                <a16:creationId xmlns:a16="http://schemas.microsoft.com/office/drawing/2014/main" id="{97E82140-6EBE-B392-B2FC-06859CAF628D}"/>
              </a:ext>
            </a:extLst>
          </p:cNvPr>
          <p:cNvPicPr>
            <a:picLocks noChangeAspect="1"/>
          </p:cNvPicPr>
          <p:nvPr/>
        </p:nvPicPr>
        <p:blipFill>
          <a:blip r:embed="rId2"/>
          <a:stretch>
            <a:fillRect/>
          </a:stretch>
        </p:blipFill>
        <p:spPr>
          <a:xfrm>
            <a:off x="475678" y="1371600"/>
            <a:ext cx="8192643" cy="50677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E155F00-DD22-813A-F34F-78FC6852B7C0}"/>
                  </a:ext>
                </a:extLst>
              </p14:cNvPr>
              <p14:cNvContentPartPr/>
              <p14:nvPr/>
            </p14:nvContentPartPr>
            <p14:xfrm>
              <a:off x="3166295" y="3633802"/>
              <a:ext cx="500400" cy="314640"/>
            </p14:xfrm>
          </p:contentPart>
        </mc:Choice>
        <mc:Fallback xmlns="">
          <p:pic>
            <p:nvPicPr>
              <p:cNvPr id="8" name="Ink 7">
                <a:extLst>
                  <a:ext uri="{FF2B5EF4-FFF2-40B4-BE49-F238E27FC236}">
                    <a16:creationId xmlns:a16="http://schemas.microsoft.com/office/drawing/2014/main" id="{FE155F00-DD22-813A-F34F-78FC6852B7C0}"/>
                  </a:ext>
                </a:extLst>
              </p:cNvPr>
              <p:cNvPicPr/>
              <p:nvPr/>
            </p:nvPicPr>
            <p:blipFill>
              <a:blip r:embed="rId4"/>
              <a:stretch>
                <a:fillRect/>
              </a:stretch>
            </p:blipFill>
            <p:spPr>
              <a:xfrm>
                <a:off x="3160175" y="3627682"/>
                <a:ext cx="5126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CF14C29-5A57-82DA-4CB7-AC7CC6FA0245}"/>
                  </a:ext>
                </a:extLst>
              </p14:cNvPr>
              <p14:cNvContentPartPr/>
              <p14:nvPr/>
            </p14:nvContentPartPr>
            <p14:xfrm>
              <a:off x="3358895" y="5199442"/>
              <a:ext cx="1065240" cy="516600"/>
            </p14:xfrm>
          </p:contentPart>
        </mc:Choice>
        <mc:Fallback xmlns="">
          <p:pic>
            <p:nvPicPr>
              <p:cNvPr id="9" name="Ink 8">
                <a:extLst>
                  <a:ext uri="{FF2B5EF4-FFF2-40B4-BE49-F238E27FC236}">
                    <a16:creationId xmlns:a16="http://schemas.microsoft.com/office/drawing/2014/main" id="{1CF14C29-5A57-82DA-4CB7-AC7CC6FA0245}"/>
                  </a:ext>
                </a:extLst>
              </p:cNvPr>
              <p:cNvPicPr/>
              <p:nvPr/>
            </p:nvPicPr>
            <p:blipFill>
              <a:blip r:embed="rId6"/>
              <a:stretch>
                <a:fillRect/>
              </a:stretch>
            </p:blipFill>
            <p:spPr>
              <a:xfrm>
                <a:off x="3352775" y="5193322"/>
                <a:ext cx="1077480" cy="528840"/>
              </a:xfrm>
              <a:prstGeom prst="rect">
                <a:avLst/>
              </a:prstGeom>
            </p:spPr>
          </p:pic>
        </mc:Fallback>
      </mc:AlternateContent>
    </p:spTree>
    <p:extLst>
      <p:ext uri="{BB962C8B-B14F-4D97-AF65-F5344CB8AC3E}">
        <p14:creationId xmlns:p14="http://schemas.microsoft.com/office/powerpoint/2010/main" val="398812504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BCF01-D9E2-0ABA-D2FE-A2694F0812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2924EE-EEB1-B901-C62A-2B494457A667}"/>
              </a:ext>
            </a:extLst>
          </p:cNvPr>
          <p:cNvSpPr>
            <a:spLocks noGrp="1"/>
          </p:cNvSpPr>
          <p:nvPr>
            <p:ph type="title"/>
          </p:nvPr>
        </p:nvSpPr>
        <p:spPr/>
        <p:txBody>
          <a:bodyPr/>
          <a:lstStyle/>
          <a:p>
            <a:r>
              <a:rPr lang="en-IN" dirty="0"/>
              <a:t>Inhibition</a:t>
            </a:r>
          </a:p>
        </p:txBody>
      </p:sp>
      <p:pic>
        <p:nvPicPr>
          <p:cNvPr id="5" name="Picture 4">
            <a:extLst>
              <a:ext uri="{FF2B5EF4-FFF2-40B4-BE49-F238E27FC236}">
                <a16:creationId xmlns:a16="http://schemas.microsoft.com/office/drawing/2014/main" id="{04F1AE26-F31B-13DE-A6AD-98634517D2AA}"/>
              </a:ext>
            </a:extLst>
          </p:cNvPr>
          <p:cNvPicPr>
            <a:picLocks noChangeAspect="1"/>
          </p:cNvPicPr>
          <p:nvPr/>
        </p:nvPicPr>
        <p:blipFill>
          <a:blip r:embed="rId2"/>
          <a:stretch>
            <a:fillRect/>
          </a:stretch>
        </p:blipFill>
        <p:spPr>
          <a:xfrm>
            <a:off x="0" y="1905000"/>
            <a:ext cx="9144000" cy="3790136"/>
          </a:xfrm>
          <a:prstGeom prst="rect">
            <a:avLst/>
          </a:prstGeom>
        </p:spPr>
      </p:pic>
    </p:spTree>
    <p:extLst>
      <p:ext uri="{BB962C8B-B14F-4D97-AF65-F5344CB8AC3E}">
        <p14:creationId xmlns:p14="http://schemas.microsoft.com/office/powerpoint/2010/main" val="124524778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CCC65-5F66-CDB4-CBA2-DFFAB46679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E22B19-1C9F-4ACF-6C08-D519D808DD4B}"/>
              </a:ext>
            </a:extLst>
          </p:cNvPr>
          <p:cNvSpPr>
            <a:spLocks noGrp="1"/>
          </p:cNvSpPr>
          <p:nvPr>
            <p:ph type="title"/>
          </p:nvPr>
        </p:nvSpPr>
        <p:spPr/>
        <p:txBody>
          <a:bodyPr/>
          <a:lstStyle/>
          <a:p>
            <a:r>
              <a:rPr lang="en-IN" dirty="0"/>
              <a:t>Inhibition</a:t>
            </a:r>
          </a:p>
        </p:txBody>
      </p:sp>
      <p:pic>
        <p:nvPicPr>
          <p:cNvPr id="4" name="Picture 3">
            <a:extLst>
              <a:ext uri="{FF2B5EF4-FFF2-40B4-BE49-F238E27FC236}">
                <a16:creationId xmlns:a16="http://schemas.microsoft.com/office/drawing/2014/main" id="{F74AB806-4053-3B23-006F-8982DB6F6B25}"/>
              </a:ext>
            </a:extLst>
          </p:cNvPr>
          <p:cNvPicPr>
            <a:picLocks noChangeAspect="1"/>
          </p:cNvPicPr>
          <p:nvPr/>
        </p:nvPicPr>
        <p:blipFill>
          <a:blip r:embed="rId2"/>
          <a:stretch>
            <a:fillRect/>
          </a:stretch>
        </p:blipFill>
        <p:spPr>
          <a:xfrm>
            <a:off x="0" y="1676400"/>
            <a:ext cx="9144000" cy="40183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5BF8CAF-AF54-2ECA-1E18-0625F13D15D0}"/>
                  </a:ext>
                </a:extLst>
              </p14:cNvPr>
              <p14:cNvContentPartPr/>
              <p14:nvPr/>
            </p14:nvContentPartPr>
            <p14:xfrm>
              <a:off x="5052695" y="3925762"/>
              <a:ext cx="1015920" cy="588240"/>
            </p14:xfrm>
          </p:contentPart>
        </mc:Choice>
        <mc:Fallback xmlns="">
          <p:pic>
            <p:nvPicPr>
              <p:cNvPr id="6" name="Ink 5">
                <a:extLst>
                  <a:ext uri="{FF2B5EF4-FFF2-40B4-BE49-F238E27FC236}">
                    <a16:creationId xmlns:a16="http://schemas.microsoft.com/office/drawing/2014/main" id="{B5BF8CAF-AF54-2ECA-1E18-0625F13D15D0}"/>
                  </a:ext>
                </a:extLst>
              </p:cNvPr>
              <p:cNvPicPr/>
              <p:nvPr/>
            </p:nvPicPr>
            <p:blipFill>
              <a:blip r:embed="rId4"/>
              <a:stretch>
                <a:fillRect/>
              </a:stretch>
            </p:blipFill>
            <p:spPr>
              <a:xfrm>
                <a:off x="5046575" y="3919642"/>
                <a:ext cx="1028160" cy="600480"/>
              </a:xfrm>
              <a:prstGeom prst="rect">
                <a:avLst/>
              </a:prstGeom>
            </p:spPr>
          </p:pic>
        </mc:Fallback>
      </mc:AlternateContent>
    </p:spTree>
    <p:extLst>
      <p:ext uri="{BB962C8B-B14F-4D97-AF65-F5344CB8AC3E}">
        <p14:creationId xmlns:p14="http://schemas.microsoft.com/office/powerpoint/2010/main" val="117599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2B221-65B2-9F45-D4FF-49F17696CA12}"/>
              </a:ext>
            </a:extLst>
          </p:cNvPr>
          <p:cNvSpPr>
            <a:spLocks noGrp="1"/>
          </p:cNvSpPr>
          <p:nvPr>
            <p:ph sz="quarter" idx="12"/>
          </p:nvPr>
        </p:nvSpPr>
        <p:spPr/>
        <p:txBody>
          <a:bodyPr>
            <a:normAutofit lnSpcReduction="10000"/>
          </a:bodyPr>
          <a:lstStyle/>
          <a:p>
            <a:r>
              <a:rPr lang="en-US" dirty="0"/>
              <a:t>Observability is the measure of how well the internal states of a system can be inferred from knowledge of its external outputs. </a:t>
            </a:r>
          </a:p>
          <a:p>
            <a:r>
              <a:rPr lang="en-US" dirty="0"/>
              <a:t>Often confused with monitoring, observability goes a step further by identifying issues in a system and why those issues occur. </a:t>
            </a:r>
          </a:p>
          <a:p>
            <a:r>
              <a:rPr lang="en-US" dirty="0"/>
              <a:t>It’s from control theory and has become super crucial in software engineering, especially with the rise of complex, distributed systems and microservices.</a:t>
            </a:r>
          </a:p>
          <a:p>
            <a:r>
              <a:rPr lang="en-US" dirty="0"/>
              <a:t>Observability collects data from metrics, logs, and traces, the three pillars, to give a complete view of a system’s health and performance.</a:t>
            </a:r>
            <a:endParaRPr lang="en-IN" dirty="0"/>
          </a:p>
        </p:txBody>
      </p:sp>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spTree>
    <p:extLst>
      <p:ext uri="{BB962C8B-B14F-4D97-AF65-F5344CB8AC3E}">
        <p14:creationId xmlns:p14="http://schemas.microsoft.com/office/powerpoint/2010/main" val="1138686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Events:</a:t>
            </a:r>
          </a:p>
          <a:p>
            <a:pPr lvl="1"/>
            <a:r>
              <a:rPr lang="en-US" dirty="0"/>
              <a:t>An event is a specific occurrence or action within a system or application, often defined by triggers or conditions. </a:t>
            </a:r>
          </a:p>
          <a:p>
            <a:pPr lvl="1"/>
            <a:r>
              <a:rPr lang="en-US" dirty="0"/>
              <a:t>Events represent key moments that may require attention, such as a security alert, system crash, or significant change in state.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54998372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B24770-4D4E-A6BF-86B1-8DA8C1C34B7A}"/>
              </a:ext>
            </a:extLst>
          </p:cNvPr>
          <p:cNvSpPr>
            <a:spLocks noGrp="1"/>
          </p:cNvSpPr>
          <p:nvPr>
            <p:ph sz="quarter" idx="12"/>
          </p:nvPr>
        </p:nvSpPr>
        <p:spPr/>
        <p:txBody>
          <a:bodyPr/>
          <a:lstStyle/>
          <a:p>
            <a:r>
              <a:rPr lang="en-US" dirty="0"/>
              <a:t>Alert silencing allows you to temporarily mute specific alerts based on predefined criteria. </a:t>
            </a:r>
          </a:p>
          <a:p>
            <a:r>
              <a:rPr lang="en-US" dirty="0"/>
              <a:t>It is particularly useful for avoiding unnecessary notifications during planned maintenance, known issues, or when testing.</a:t>
            </a:r>
          </a:p>
          <a:p>
            <a:r>
              <a:rPr lang="en-US" dirty="0"/>
              <a:t>A silence in </a:t>
            </a:r>
            <a:r>
              <a:rPr lang="en-US" dirty="0" err="1"/>
              <a:t>Alertmanager</a:t>
            </a:r>
            <a:r>
              <a:rPr lang="en-US" dirty="0"/>
              <a:t> is a set of matchers (conditions) that suppress alerts for a specified period.</a:t>
            </a:r>
          </a:p>
          <a:p>
            <a:r>
              <a:rPr lang="en-US" dirty="0"/>
              <a:t>Alerts that match the silence criteria will not trigger notifications to the configured receivers during the silencing period.</a:t>
            </a:r>
            <a:endParaRPr lang="en-IN" dirty="0"/>
          </a:p>
        </p:txBody>
      </p:sp>
      <p:sp>
        <p:nvSpPr>
          <p:cNvPr id="3" name="Title 2">
            <a:extLst>
              <a:ext uri="{FF2B5EF4-FFF2-40B4-BE49-F238E27FC236}">
                <a16:creationId xmlns:a16="http://schemas.microsoft.com/office/drawing/2014/main" id="{359C18FE-AD76-71FC-B588-A9166723725F}"/>
              </a:ext>
            </a:extLst>
          </p:cNvPr>
          <p:cNvSpPr>
            <a:spLocks noGrp="1"/>
          </p:cNvSpPr>
          <p:nvPr>
            <p:ph type="title"/>
          </p:nvPr>
        </p:nvSpPr>
        <p:spPr/>
        <p:txBody>
          <a:bodyPr/>
          <a:lstStyle/>
          <a:p>
            <a:r>
              <a:rPr lang="en-IN" dirty="0"/>
              <a:t>Silencing alerts</a:t>
            </a:r>
          </a:p>
        </p:txBody>
      </p:sp>
    </p:spTree>
    <p:extLst>
      <p:ext uri="{BB962C8B-B14F-4D97-AF65-F5344CB8AC3E}">
        <p14:creationId xmlns:p14="http://schemas.microsoft.com/office/powerpoint/2010/main" val="13767241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FF111-BA74-03B7-3C95-9BF2D4C5EC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BDF70F-51AE-5B10-F762-57E2C25B4EA5}"/>
              </a:ext>
            </a:extLst>
          </p:cNvPr>
          <p:cNvSpPr>
            <a:spLocks noGrp="1"/>
          </p:cNvSpPr>
          <p:nvPr>
            <p:ph type="title"/>
          </p:nvPr>
        </p:nvSpPr>
        <p:spPr/>
        <p:txBody>
          <a:bodyPr/>
          <a:lstStyle/>
          <a:p>
            <a:r>
              <a:rPr lang="en-IN" dirty="0"/>
              <a:t>Silencing alerts</a:t>
            </a:r>
          </a:p>
        </p:txBody>
      </p:sp>
      <p:pic>
        <p:nvPicPr>
          <p:cNvPr id="7" name="Picture 6">
            <a:extLst>
              <a:ext uri="{FF2B5EF4-FFF2-40B4-BE49-F238E27FC236}">
                <a16:creationId xmlns:a16="http://schemas.microsoft.com/office/drawing/2014/main" id="{28C98392-0DDB-F140-9868-492A9F940FDE}"/>
              </a:ext>
            </a:extLst>
          </p:cNvPr>
          <p:cNvPicPr>
            <a:picLocks noChangeAspect="1"/>
          </p:cNvPicPr>
          <p:nvPr/>
        </p:nvPicPr>
        <p:blipFill>
          <a:blip r:embed="rId2"/>
          <a:srcRect l="2500" r="2500"/>
          <a:stretch/>
        </p:blipFill>
        <p:spPr>
          <a:xfrm>
            <a:off x="228600" y="1556886"/>
            <a:ext cx="8686800" cy="4603972"/>
          </a:xfrm>
          <a:prstGeom prst="rect">
            <a:avLst/>
          </a:prstGeom>
        </p:spPr>
      </p:pic>
    </p:spTree>
    <p:extLst>
      <p:ext uri="{BB962C8B-B14F-4D97-AF65-F5344CB8AC3E}">
        <p14:creationId xmlns:p14="http://schemas.microsoft.com/office/powerpoint/2010/main" val="43840043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8DF916-65E7-C3AB-FA74-17A5A7E30FE3}"/>
              </a:ext>
            </a:extLst>
          </p:cNvPr>
          <p:cNvSpPr>
            <a:spLocks noGrp="1"/>
          </p:cNvSpPr>
          <p:nvPr>
            <p:ph type="title"/>
          </p:nvPr>
        </p:nvSpPr>
        <p:spPr/>
        <p:txBody>
          <a:bodyPr/>
          <a:lstStyle/>
          <a:p>
            <a:r>
              <a:rPr lang="en-IN" dirty="0"/>
              <a:t>Grafana JSON API with JWT Token</a:t>
            </a:r>
          </a:p>
        </p:txBody>
      </p:sp>
      <p:pic>
        <p:nvPicPr>
          <p:cNvPr id="5" name="Picture 4">
            <a:extLst>
              <a:ext uri="{FF2B5EF4-FFF2-40B4-BE49-F238E27FC236}">
                <a16:creationId xmlns:a16="http://schemas.microsoft.com/office/drawing/2014/main" id="{36E772D7-A523-5708-57E3-419532E5936C}"/>
              </a:ext>
            </a:extLst>
          </p:cNvPr>
          <p:cNvPicPr>
            <a:picLocks noChangeAspect="1"/>
          </p:cNvPicPr>
          <p:nvPr/>
        </p:nvPicPr>
        <p:blipFill>
          <a:blip r:embed="rId2"/>
          <a:stretch>
            <a:fillRect/>
          </a:stretch>
        </p:blipFill>
        <p:spPr>
          <a:xfrm>
            <a:off x="762000" y="1295400"/>
            <a:ext cx="8205262" cy="5302401"/>
          </a:xfrm>
          <a:prstGeom prst="rect">
            <a:avLst/>
          </a:prstGeom>
        </p:spPr>
      </p:pic>
      <p:grpSp>
        <p:nvGrpSpPr>
          <p:cNvPr id="17" name="Group 16">
            <a:extLst>
              <a:ext uri="{FF2B5EF4-FFF2-40B4-BE49-F238E27FC236}">
                <a16:creationId xmlns:a16="http://schemas.microsoft.com/office/drawing/2014/main" id="{3C86FB2E-995C-9484-F701-82D6CE1365A0}"/>
              </a:ext>
            </a:extLst>
          </p:cNvPr>
          <p:cNvGrpSpPr/>
          <p:nvPr/>
        </p:nvGrpSpPr>
        <p:grpSpPr>
          <a:xfrm>
            <a:off x="3246215" y="3093082"/>
            <a:ext cx="5766840" cy="3559680"/>
            <a:chOff x="3246215" y="3093082"/>
            <a:chExt cx="5766840" cy="35596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A043808-8BBA-6834-F692-92ACC3AAD05D}"/>
                    </a:ext>
                  </a:extLst>
                </p14:cNvPr>
                <p14:cNvContentPartPr/>
                <p14:nvPr/>
              </p14:nvContentPartPr>
              <p14:xfrm>
                <a:off x="3246215" y="5947162"/>
                <a:ext cx="3385080" cy="705600"/>
              </p14:xfrm>
            </p:contentPart>
          </mc:Choice>
          <mc:Fallback xmlns="">
            <p:pic>
              <p:nvPicPr>
                <p:cNvPr id="6" name="Ink 5">
                  <a:extLst>
                    <a:ext uri="{FF2B5EF4-FFF2-40B4-BE49-F238E27FC236}">
                      <a16:creationId xmlns:a16="http://schemas.microsoft.com/office/drawing/2014/main" id="{2A043808-8BBA-6834-F692-92ACC3AAD05D}"/>
                    </a:ext>
                  </a:extLst>
                </p:cNvPr>
                <p:cNvPicPr/>
                <p:nvPr/>
              </p:nvPicPr>
              <p:blipFill>
                <a:blip r:embed="rId4"/>
                <a:stretch>
                  <a:fillRect/>
                </a:stretch>
              </p:blipFill>
              <p:spPr>
                <a:xfrm>
                  <a:off x="3240095" y="5941042"/>
                  <a:ext cx="339732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23E9442-1DAF-2EB5-9789-A6C17F631135}"/>
                    </a:ext>
                  </a:extLst>
                </p14:cNvPr>
                <p14:cNvContentPartPr/>
                <p14:nvPr/>
              </p14:nvContentPartPr>
              <p14:xfrm>
                <a:off x="4735175" y="4447762"/>
                <a:ext cx="1574640" cy="1510200"/>
              </p14:xfrm>
            </p:contentPart>
          </mc:Choice>
          <mc:Fallback xmlns="">
            <p:pic>
              <p:nvPicPr>
                <p:cNvPr id="7" name="Ink 6">
                  <a:extLst>
                    <a:ext uri="{FF2B5EF4-FFF2-40B4-BE49-F238E27FC236}">
                      <a16:creationId xmlns:a16="http://schemas.microsoft.com/office/drawing/2014/main" id="{D23E9442-1DAF-2EB5-9789-A6C17F631135}"/>
                    </a:ext>
                  </a:extLst>
                </p:cNvPr>
                <p:cNvPicPr/>
                <p:nvPr/>
              </p:nvPicPr>
              <p:blipFill>
                <a:blip r:embed="rId6"/>
                <a:stretch>
                  <a:fillRect/>
                </a:stretch>
              </p:blipFill>
              <p:spPr>
                <a:xfrm>
                  <a:off x="4729055" y="4441642"/>
                  <a:ext cx="158688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A81FE37-BB74-FAEC-F2E8-2BC8EC854389}"/>
                    </a:ext>
                  </a:extLst>
                </p14:cNvPr>
                <p14:cNvContentPartPr/>
                <p14:nvPr/>
              </p14:nvContentPartPr>
              <p14:xfrm>
                <a:off x="6506735" y="3946282"/>
                <a:ext cx="30240" cy="400320"/>
              </p14:xfrm>
            </p:contentPart>
          </mc:Choice>
          <mc:Fallback xmlns="">
            <p:pic>
              <p:nvPicPr>
                <p:cNvPr id="9" name="Ink 8">
                  <a:extLst>
                    <a:ext uri="{FF2B5EF4-FFF2-40B4-BE49-F238E27FC236}">
                      <a16:creationId xmlns:a16="http://schemas.microsoft.com/office/drawing/2014/main" id="{FA81FE37-BB74-FAEC-F2E8-2BC8EC854389}"/>
                    </a:ext>
                  </a:extLst>
                </p:cNvPr>
                <p:cNvPicPr/>
                <p:nvPr/>
              </p:nvPicPr>
              <p:blipFill>
                <a:blip r:embed="rId8"/>
                <a:stretch>
                  <a:fillRect/>
                </a:stretch>
              </p:blipFill>
              <p:spPr>
                <a:xfrm>
                  <a:off x="6500615" y="3940162"/>
                  <a:ext cx="424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0106627-51AE-0635-1B40-A0707240B309}"/>
                    </a:ext>
                  </a:extLst>
                </p14:cNvPr>
                <p14:cNvContentPartPr/>
                <p14:nvPr/>
              </p14:nvContentPartPr>
              <p14:xfrm>
                <a:off x="6467855" y="3907402"/>
                <a:ext cx="198360" cy="428760"/>
              </p14:xfrm>
            </p:contentPart>
          </mc:Choice>
          <mc:Fallback xmlns="">
            <p:pic>
              <p:nvPicPr>
                <p:cNvPr id="10" name="Ink 9">
                  <a:extLst>
                    <a:ext uri="{FF2B5EF4-FFF2-40B4-BE49-F238E27FC236}">
                      <a16:creationId xmlns:a16="http://schemas.microsoft.com/office/drawing/2014/main" id="{60106627-51AE-0635-1B40-A0707240B309}"/>
                    </a:ext>
                  </a:extLst>
                </p:cNvPr>
                <p:cNvPicPr/>
                <p:nvPr/>
              </p:nvPicPr>
              <p:blipFill>
                <a:blip r:embed="rId10"/>
                <a:stretch>
                  <a:fillRect/>
                </a:stretch>
              </p:blipFill>
              <p:spPr>
                <a:xfrm>
                  <a:off x="6461735" y="3901282"/>
                  <a:ext cx="21060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032E069-0257-4431-2F53-1A7A11AB5B61}"/>
                    </a:ext>
                  </a:extLst>
                </p14:cNvPr>
                <p14:cNvContentPartPr/>
                <p14:nvPr/>
              </p14:nvContentPartPr>
              <p14:xfrm>
                <a:off x="6725615" y="3608242"/>
                <a:ext cx="1034280" cy="559080"/>
              </p14:xfrm>
            </p:contentPart>
          </mc:Choice>
          <mc:Fallback xmlns="">
            <p:pic>
              <p:nvPicPr>
                <p:cNvPr id="12" name="Ink 11">
                  <a:extLst>
                    <a:ext uri="{FF2B5EF4-FFF2-40B4-BE49-F238E27FC236}">
                      <a16:creationId xmlns:a16="http://schemas.microsoft.com/office/drawing/2014/main" id="{3032E069-0257-4431-2F53-1A7A11AB5B61}"/>
                    </a:ext>
                  </a:extLst>
                </p:cNvPr>
                <p:cNvPicPr/>
                <p:nvPr/>
              </p:nvPicPr>
              <p:blipFill>
                <a:blip r:embed="rId12"/>
                <a:stretch>
                  <a:fillRect/>
                </a:stretch>
              </p:blipFill>
              <p:spPr>
                <a:xfrm>
                  <a:off x="6719495" y="3602122"/>
                  <a:ext cx="104652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EF54BA-A5E7-05E4-8C0D-7672AC584C6C}"/>
                    </a:ext>
                  </a:extLst>
                </p14:cNvPr>
                <p14:cNvContentPartPr/>
                <p14:nvPr/>
              </p14:nvContentPartPr>
              <p14:xfrm>
                <a:off x="7911815" y="3695722"/>
                <a:ext cx="360" cy="360"/>
              </p14:xfrm>
            </p:contentPart>
          </mc:Choice>
          <mc:Fallback xmlns="">
            <p:pic>
              <p:nvPicPr>
                <p:cNvPr id="13" name="Ink 12">
                  <a:extLst>
                    <a:ext uri="{FF2B5EF4-FFF2-40B4-BE49-F238E27FC236}">
                      <a16:creationId xmlns:a16="http://schemas.microsoft.com/office/drawing/2014/main" id="{09EF54BA-A5E7-05E4-8C0D-7672AC584C6C}"/>
                    </a:ext>
                  </a:extLst>
                </p:cNvPr>
                <p:cNvPicPr/>
                <p:nvPr/>
              </p:nvPicPr>
              <p:blipFill>
                <a:blip r:embed="rId14"/>
                <a:stretch>
                  <a:fillRect/>
                </a:stretch>
              </p:blipFill>
              <p:spPr>
                <a:xfrm>
                  <a:off x="7905695" y="36896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1F8FF02-30C0-80D6-4007-D85FE12E0C3F}"/>
                    </a:ext>
                  </a:extLst>
                </p14:cNvPr>
                <p14:cNvContentPartPr/>
                <p14:nvPr/>
              </p14:nvContentPartPr>
              <p14:xfrm>
                <a:off x="7930895" y="3397642"/>
                <a:ext cx="106920" cy="315000"/>
              </p14:xfrm>
            </p:contentPart>
          </mc:Choice>
          <mc:Fallback xmlns="">
            <p:pic>
              <p:nvPicPr>
                <p:cNvPr id="15" name="Ink 14">
                  <a:extLst>
                    <a:ext uri="{FF2B5EF4-FFF2-40B4-BE49-F238E27FC236}">
                      <a16:creationId xmlns:a16="http://schemas.microsoft.com/office/drawing/2014/main" id="{D1F8FF02-30C0-80D6-4007-D85FE12E0C3F}"/>
                    </a:ext>
                  </a:extLst>
                </p:cNvPr>
                <p:cNvPicPr/>
                <p:nvPr/>
              </p:nvPicPr>
              <p:blipFill>
                <a:blip r:embed="rId16"/>
                <a:stretch>
                  <a:fillRect/>
                </a:stretch>
              </p:blipFill>
              <p:spPr>
                <a:xfrm>
                  <a:off x="7924775" y="3391522"/>
                  <a:ext cx="1191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07DE673C-9C7E-9185-A6FA-5DD329E8D7CB}"/>
                    </a:ext>
                  </a:extLst>
                </p14:cNvPr>
                <p14:cNvContentPartPr/>
                <p14:nvPr/>
              </p14:nvContentPartPr>
              <p14:xfrm>
                <a:off x="8054375" y="3093082"/>
                <a:ext cx="958680" cy="1153440"/>
              </p14:xfrm>
            </p:contentPart>
          </mc:Choice>
          <mc:Fallback xmlns="">
            <p:pic>
              <p:nvPicPr>
                <p:cNvPr id="16" name="Ink 15">
                  <a:extLst>
                    <a:ext uri="{FF2B5EF4-FFF2-40B4-BE49-F238E27FC236}">
                      <a16:creationId xmlns:a16="http://schemas.microsoft.com/office/drawing/2014/main" id="{07DE673C-9C7E-9185-A6FA-5DD329E8D7CB}"/>
                    </a:ext>
                  </a:extLst>
                </p:cNvPr>
                <p:cNvPicPr/>
                <p:nvPr/>
              </p:nvPicPr>
              <p:blipFill>
                <a:blip r:embed="rId18"/>
                <a:stretch>
                  <a:fillRect/>
                </a:stretch>
              </p:blipFill>
              <p:spPr>
                <a:xfrm>
                  <a:off x="8048255" y="3086962"/>
                  <a:ext cx="970920" cy="11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35E62C0A-CB2F-C698-A9DD-721DC928FB33}"/>
                  </a:ext>
                </a:extLst>
              </p14:cNvPr>
              <p14:cNvContentPartPr/>
              <p14:nvPr/>
            </p14:nvContentPartPr>
            <p14:xfrm>
              <a:off x="4668215" y="2367322"/>
              <a:ext cx="972360" cy="10080"/>
            </p14:xfrm>
          </p:contentPart>
        </mc:Choice>
        <mc:Fallback xmlns="">
          <p:pic>
            <p:nvPicPr>
              <p:cNvPr id="19" name="Ink 18">
                <a:extLst>
                  <a:ext uri="{FF2B5EF4-FFF2-40B4-BE49-F238E27FC236}">
                    <a16:creationId xmlns:a16="http://schemas.microsoft.com/office/drawing/2014/main" id="{35E62C0A-CB2F-C698-A9DD-721DC928FB33}"/>
                  </a:ext>
                </a:extLst>
              </p:cNvPr>
              <p:cNvPicPr/>
              <p:nvPr/>
            </p:nvPicPr>
            <p:blipFill>
              <a:blip r:embed="rId20"/>
              <a:stretch>
                <a:fillRect/>
              </a:stretch>
            </p:blipFill>
            <p:spPr>
              <a:xfrm>
                <a:off x="4662095" y="2361202"/>
                <a:ext cx="984600" cy="22320"/>
              </a:xfrm>
              <a:prstGeom prst="rect">
                <a:avLst/>
              </a:prstGeom>
            </p:spPr>
          </p:pic>
        </mc:Fallback>
      </mc:AlternateContent>
      <p:grpSp>
        <p:nvGrpSpPr>
          <p:cNvPr id="24" name="Group 23">
            <a:extLst>
              <a:ext uri="{FF2B5EF4-FFF2-40B4-BE49-F238E27FC236}">
                <a16:creationId xmlns:a16="http://schemas.microsoft.com/office/drawing/2014/main" id="{5742641E-DC82-193F-EF95-F1CB1C4F5C24}"/>
              </a:ext>
            </a:extLst>
          </p:cNvPr>
          <p:cNvGrpSpPr/>
          <p:nvPr/>
        </p:nvGrpSpPr>
        <p:grpSpPr>
          <a:xfrm>
            <a:off x="4649135" y="2328802"/>
            <a:ext cx="1011600" cy="97560"/>
            <a:chOff x="4649135" y="2328802"/>
            <a:chExt cx="1011600" cy="97560"/>
          </a:xfrm>
        </p:grpSpPr>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2BEE1D1-F57B-1AEA-3A78-F5A4C2458C67}"/>
                    </a:ext>
                  </a:extLst>
                </p14:cNvPr>
                <p14:cNvContentPartPr/>
                <p14:nvPr/>
              </p14:nvContentPartPr>
              <p14:xfrm>
                <a:off x="4649135" y="2328802"/>
                <a:ext cx="918000" cy="10080"/>
              </p14:xfrm>
            </p:contentPart>
          </mc:Choice>
          <mc:Fallback xmlns="">
            <p:pic>
              <p:nvPicPr>
                <p:cNvPr id="20" name="Ink 19">
                  <a:extLst>
                    <a:ext uri="{FF2B5EF4-FFF2-40B4-BE49-F238E27FC236}">
                      <a16:creationId xmlns:a16="http://schemas.microsoft.com/office/drawing/2014/main" id="{42BEE1D1-F57B-1AEA-3A78-F5A4C2458C67}"/>
                    </a:ext>
                  </a:extLst>
                </p:cNvPr>
                <p:cNvPicPr/>
                <p:nvPr/>
              </p:nvPicPr>
              <p:blipFill>
                <a:blip r:embed="rId22"/>
                <a:stretch>
                  <a:fillRect/>
                </a:stretch>
              </p:blipFill>
              <p:spPr>
                <a:xfrm>
                  <a:off x="4643015" y="2322682"/>
                  <a:ext cx="930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A62B34C4-D99C-C89A-69DB-7B50AC17813C}"/>
                    </a:ext>
                  </a:extLst>
                </p14:cNvPr>
                <p14:cNvContentPartPr/>
                <p14:nvPr/>
              </p14:nvContentPartPr>
              <p14:xfrm>
                <a:off x="4677575" y="2406202"/>
                <a:ext cx="983160" cy="20160"/>
              </p14:xfrm>
            </p:contentPart>
          </mc:Choice>
          <mc:Fallback xmlns="">
            <p:pic>
              <p:nvPicPr>
                <p:cNvPr id="21" name="Ink 20">
                  <a:extLst>
                    <a:ext uri="{FF2B5EF4-FFF2-40B4-BE49-F238E27FC236}">
                      <a16:creationId xmlns:a16="http://schemas.microsoft.com/office/drawing/2014/main" id="{A62B34C4-D99C-C89A-69DB-7B50AC17813C}"/>
                    </a:ext>
                  </a:extLst>
                </p:cNvPr>
                <p:cNvPicPr/>
                <p:nvPr/>
              </p:nvPicPr>
              <p:blipFill>
                <a:blip r:embed="rId24"/>
                <a:stretch>
                  <a:fillRect/>
                </a:stretch>
              </p:blipFill>
              <p:spPr>
                <a:xfrm>
                  <a:off x="4671455" y="2400082"/>
                  <a:ext cx="995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7A5F4914-3FD0-58A3-54FB-1FA4B82C226F}"/>
                    </a:ext>
                  </a:extLst>
                </p14:cNvPr>
                <p14:cNvContentPartPr/>
                <p14:nvPr/>
              </p14:nvContentPartPr>
              <p14:xfrm>
                <a:off x="4668215" y="2375962"/>
                <a:ext cx="846360" cy="30600"/>
              </p14:xfrm>
            </p:contentPart>
          </mc:Choice>
          <mc:Fallback xmlns="">
            <p:pic>
              <p:nvPicPr>
                <p:cNvPr id="23" name="Ink 22">
                  <a:extLst>
                    <a:ext uri="{FF2B5EF4-FFF2-40B4-BE49-F238E27FC236}">
                      <a16:creationId xmlns:a16="http://schemas.microsoft.com/office/drawing/2014/main" id="{7A5F4914-3FD0-58A3-54FB-1FA4B82C226F}"/>
                    </a:ext>
                  </a:extLst>
                </p:cNvPr>
                <p:cNvPicPr/>
                <p:nvPr/>
              </p:nvPicPr>
              <p:blipFill>
                <a:blip r:embed="rId26"/>
                <a:stretch>
                  <a:fillRect/>
                </a:stretch>
              </p:blipFill>
              <p:spPr>
                <a:xfrm>
                  <a:off x="4662095" y="2369842"/>
                  <a:ext cx="85860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6524E985-8D52-899C-7514-9369E56D6BE6}"/>
                  </a:ext>
                </a:extLst>
              </p14:cNvPr>
              <p14:cNvContentPartPr/>
              <p14:nvPr/>
            </p14:nvContentPartPr>
            <p14:xfrm>
              <a:off x="4668215" y="2309722"/>
              <a:ext cx="1212840" cy="38880"/>
            </p14:xfrm>
          </p:contentPart>
        </mc:Choice>
        <mc:Fallback xmlns="">
          <p:pic>
            <p:nvPicPr>
              <p:cNvPr id="26" name="Ink 25">
                <a:extLst>
                  <a:ext uri="{FF2B5EF4-FFF2-40B4-BE49-F238E27FC236}">
                    <a16:creationId xmlns:a16="http://schemas.microsoft.com/office/drawing/2014/main" id="{6524E985-8D52-899C-7514-9369E56D6BE6}"/>
                  </a:ext>
                </a:extLst>
              </p:cNvPr>
              <p:cNvPicPr/>
              <p:nvPr/>
            </p:nvPicPr>
            <p:blipFill>
              <a:blip r:embed="rId28"/>
              <a:stretch>
                <a:fillRect/>
              </a:stretch>
            </p:blipFill>
            <p:spPr>
              <a:xfrm>
                <a:off x="4662095" y="2303602"/>
                <a:ext cx="1225080" cy="51120"/>
              </a:xfrm>
              <a:prstGeom prst="rect">
                <a:avLst/>
              </a:prstGeom>
            </p:spPr>
          </p:pic>
        </mc:Fallback>
      </mc:AlternateContent>
    </p:spTree>
    <p:extLst>
      <p:ext uri="{BB962C8B-B14F-4D97-AF65-F5344CB8AC3E}">
        <p14:creationId xmlns:p14="http://schemas.microsoft.com/office/powerpoint/2010/main" val="5016567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5D6F7-A84A-1A04-6D68-918798F0AD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15FA25-0ABF-9D51-77C6-57A02AFDBBF3}"/>
              </a:ext>
            </a:extLst>
          </p:cNvPr>
          <p:cNvSpPr>
            <a:spLocks noGrp="1"/>
          </p:cNvSpPr>
          <p:nvPr>
            <p:ph type="title"/>
          </p:nvPr>
        </p:nvSpPr>
        <p:spPr/>
        <p:txBody>
          <a:bodyPr/>
          <a:lstStyle/>
          <a:p>
            <a:r>
              <a:rPr lang="en-IN" dirty="0"/>
              <a:t>Grafana JSON API with JWT Token</a:t>
            </a:r>
          </a:p>
        </p:txBody>
      </p:sp>
      <p:pic>
        <p:nvPicPr>
          <p:cNvPr id="4" name="Picture 3">
            <a:extLst>
              <a:ext uri="{FF2B5EF4-FFF2-40B4-BE49-F238E27FC236}">
                <a16:creationId xmlns:a16="http://schemas.microsoft.com/office/drawing/2014/main" id="{072A8D88-5BCA-486E-4545-37A396861F20}"/>
              </a:ext>
            </a:extLst>
          </p:cNvPr>
          <p:cNvPicPr>
            <a:picLocks noChangeAspect="1"/>
          </p:cNvPicPr>
          <p:nvPr/>
        </p:nvPicPr>
        <p:blipFill>
          <a:blip r:embed="rId2"/>
          <a:stretch>
            <a:fillRect/>
          </a:stretch>
        </p:blipFill>
        <p:spPr>
          <a:xfrm>
            <a:off x="16042" y="1676400"/>
            <a:ext cx="9144000" cy="4317199"/>
          </a:xfrm>
          <a:prstGeom prst="rect">
            <a:avLst/>
          </a:prstGeom>
        </p:spPr>
      </p:pic>
    </p:spTree>
    <p:extLst>
      <p:ext uri="{BB962C8B-B14F-4D97-AF65-F5344CB8AC3E}">
        <p14:creationId xmlns:p14="http://schemas.microsoft.com/office/powerpoint/2010/main" val="2087683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C34B4-2C7E-42F2-3678-3CB4F9AF88A2}"/>
              </a:ext>
            </a:extLst>
          </p:cNvPr>
          <p:cNvSpPr>
            <a:spLocks noGrp="1"/>
          </p:cNvSpPr>
          <p:nvPr>
            <p:ph sz="quarter" idx="12"/>
          </p:nvPr>
        </p:nvSpPr>
        <p:spPr/>
        <p:txBody>
          <a:bodyPr/>
          <a:lstStyle/>
          <a:p>
            <a:r>
              <a:rPr lang="en-US" dirty="0"/>
              <a:t>Prometheus collects metrics from targets by scraping metrics HTTP endpoints. </a:t>
            </a:r>
          </a:p>
          <a:p>
            <a:r>
              <a:rPr lang="en-US" dirty="0"/>
              <a:t>Since Prometheus exposes data to itself, it can also scrape and monitor its own health.</a:t>
            </a:r>
          </a:p>
        </p:txBody>
      </p:sp>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spTree>
    <p:extLst>
      <p:ext uri="{BB962C8B-B14F-4D97-AF65-F5344CB8AC3E}">
        <p14:creationId xmlns:p14="http://schemas.microsoft.com/office/powerpoint/2010/main" val="10315666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pic>
        <p:nvPicPr>
          <p:cNvPr id="7" name="Picture 6">
            <a:extLst>
              <a:ext uri="{FF2B5EF4-FFF2-40B4-BE49-F238E27FC236}">
                <a16:creationId xmlns:a16="http://schemas.microsoft.com/office/drawing/2014/main" id="{4B9DD944-8D72-52F2-50A4-4CFF1E65DC5F}"/>
              </a:ext>
            </a:extLst>
          </p:cNvPr>
          <p:cNvPicPr>
            <a:picLocks noChangeAspect="1"/>
          </p:cNvPicPr>
          <p:nvPr/>
        </p:nvPicPr>
        <p:blipFill rotWithShape="1">
          <a:blip r:embed="rId2"/>
          <a:srcRect l="31667" t="33704" r="20833" b="18889"/>
          <a:stretch/>
        </p:blipFill>
        <p:spPr>
          <a:xfrm>
            <a:off x="472013" y="1447800"/>
            <a:ext cx="8205262" cy="4876800"/>
          </a:xfrm>
          <a:prstGeom prst="rect">
            <a:avLst/>
          </a:prstGeom>
        </p:spPr>
      </p:pic>
    </p:spTree>
    <p:extLst>
      <p:ext uri="{BB962C8B-B14F-4D97-AF65-F5344CB8AC3E}">
        <p14:creationId xmlns:p14="http://schemas.microsoft.com/office/powerpoint/2010/main" val="415166663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We can also define some custom metrics.</a:t>
            </a:r>
          </a:p>
          <a:p>
            <a:r>
              <a:rPr lang="en-US" dirty="0"/>
              <a:t>The demo contains a Scheduler class which periodically runs the included scheduling Task method.</a:t>
            </a:r>
          </a:p>
          <a:p>
            <a:r>
              <a:rPr lang="en-US" dirty="0"/>
              <a:t>To be able to send custom metrics we need to import Meter Registry from the Micrometer library and inject it into our class.</a:t>
            </a:r>
          </a:p>
          <a:p>
            <a:endParaRPr lang="en-IN" dirty="0"/>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327145446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It is possible to instantiate these types of meters from </a:t>
            </a:r>
            <a:r>
              <a:rPr lang="en-US" dirty="0" err="1"/>
              <a:t>MeterRegistry</a:t>
            </a:r>
            <a:r>
              <a:rPr lang="en-US" dirty="0"/>
              <a:t>:</a:t>
            </a:r>
          </a:p>
          <a:p>
            <a:pPr lvl="1"/>
            <a:r>
              <a:rPr lang="en-US" dirty="0"/>
              <a:t>Counter: reports merely a count over a specified property of an application</a:t>
            </a:r>
          </a:p>
          <a:p>
            <a:pPr lvl="1"/>
            <a:r>
              <a:rPr lang="en-US" dirty="0"/>
              <a:t>Gauge: shows the current value of a meter</a:t>
            </a:r>
          </a:p>
          <a:p>
            <a:pPr lvl="1"/>
            <a:r>
              <a:rPr lang="en-US" dirty="0"/>
              <a:t>Timers: measures latencies or frequency of events</a:t>
            </a:r>
          </a:p>
          <a:p>
            <a:pPr lvl="1"/>
            <a:r>
              <a:rPr lang="en-US" dirty="0" err="1"/>
              <a:t>DistributionSummary</a:t>
            </a:r>
            <a:r>
              <a:rPr lang="en-US" dirty="0"/>
              <a:t>: provides distribution of events and a simple summary</a:t>
            </a:r>
          </a:p>
          <a:p>
            <a:pPr lvl="1"/>
            <a:r>
              <a:rPr lang="en-US" b="1" dirty="0">
                <a:solidFill>
                  <a:srgbClr val="FF0000"/>
                </a:solidFill>
              </a:rPr>
              <a:t>Refer </a:t>
            </a:r>
            <a:r>
              <a:rPr lang="en-US" b="1">
                <a:solidFill>
                  <a:srgbClr val="FF0000"/>
                </a:solidFill>
              </a:rPr>
              <a:t>implementation of a </a:t>
            </a:r>
            <a:r>
              <a:rPr lang="en-US" b="1" dirty="0">
                <a:solidFill>
                  <a:srgbClr val="FF0000"/>
                </a:solidFill>
              </a:rPr>
              <a:t>counter and a gauge for demonstration purposes</a:t>
            </a:r>
            <a:endParaRPr lang="en-IN" b="1" dirty="0">
              <a:solidFill>
                <a:srgbClr val="FF0000"/>
              </a:solidFill>
            </a:endParaRPr>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273524177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EB969B-84FC-F11A-396D-1B5423D1D4B7}"/>
              </a:ext>
            </a:extLst>
          </p:cNvPr>
          <p:cNvSpPr>
            <a:spLocks noGrp="1"/>
          </p:cNvSpPr>
          <p:nvPr>
            <p:ph sz="quarter" idx="12"/>
          </p:nvPr>
        </p:nvSpPr>
        <p:spPr/>
        <p:txBody>
          <a:bodyPr/>
          <a:lstStyle/>
          <a:p>
            <a:r>
              <a:rPr lang="en-US" dirty="0"/>
              <a:t>Federation is needed to handle complex and large infrastructures efficiently, where a single Prometheus instance would be insufficient due to load or geographical distribution.</a:t>
            </a:r>
          </a:p>
          <a:p>
            <a:r>
              <a:rPr lang="en-US" dirty="0"/>
              <a:t>A federation strategy in Prometheus is typically required in environments that are either large-scale, geographically distributed, or have complex infrastructure setups.</a:t>
            </a:r>
            <a:endParaRPr lang="en-IN" dirty="0"/>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40018238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pic>
        <p:nvPicPr>
          <p:cNvPr id="1026" name="Picture 2" descr="Prometheus Federation Example">
            <a:extLst>
              <a:ext uri="{FF2B5EF4-FFF2-40B4-BE49-F238E27FC236}">
                <a16:creationId xmlns:a16="http://schemas.microsoft.com/office/drawing/2014/main" id="{5546D4F8-C799-8CBD-6255-8BEF0304A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 y="1371600"/>
            <a:ext cx="8029575" cy="511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92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lnSpcReduction="20000"/>
          </a:bodyPr>
          <a:lstStyle/>
          <a:p>
            <a:r>
              <a:rPr lang="en-US" b="1" dirty="0"/>
              <a:t>Characteristics of Events:</a:t>
            </a:r>
          </a:p>
          <a:p>
            <a:pPr lvl="1">
              <a:buFont typeface="+mj-lt"/>
              <a:buAutoNum type="arabicPeriod"/>
            </a:pPr>
            <a:r>
              <a:rPr lang="en-US" b="1" dirty="0"/>
              <a:t>Discrete Occurrences:</a:t>
            </a:r>
            <a:r>
              <a:rPr lang="en-US" dirty="0"/>
              <a:t> An event is usually tied to a specific action or change, such as a system startup, security breach, or completed transaction.</a:t>
            </a:r>
          </a:p>
          <a:p>
            <a:pPr lvl="1">
              <a:buFont typeface="+mj-lt"/>
              <a:buAutoNum type="arabicPeriod"/>
            </a:pPr>
            <a:r>
              <a:rPr lang="en-US" b="1" dirty="0"/>
              <a:t>Higher-Level Information:</a:t>
            </a:r>
            <a:r>
              <a:rPr lang="en-US" dirty="0"/>
              <a:t> Events tend to summarize important activities, unlike logs which may capture more granular data.</a:t>
            </a:r>
          </a:p>
          <a:p>
            <a:pPr lvl="1">
              <a:buFont typeface="+mj-lt"/>
              <a:buAutoNum type="arabicPeriod"/>
            </a:pPr>
            <a:r>
              <a:rPr lang="en-US" b="1" dirty="0"/>
              <a:t>Trigger-Based:</a:t>
            </a:r>
            <a:r>
              <a:rPr lang="en-US" dirty="0"/>
              <a:t> Events are often triggered by specific conditions or thresholds, such as a system reaching a performance limit, or a user accessing restricted data.</a:t>
            </a:r>
          </a:p>
          <a:p>
            <a:pPr lvl="1">
              <a:buFont typeface="+mj-lt"/>
              <a:buAutoNum type="arabicPeriod"/>
            </a:pPr>
            <a:r>
              <a:rPr lang="en-US" b="1" dirty="0"/>
              <a:t>Alerting and Monitoring:</a:t>
            </a:r>
            <a:r>
              <a:rPr lang="en-US" dirty="0"/>
              <a:t> Events are often tied to monitoring systems that generate alerts, notifications, or reports for administrators.</a:t>
            </a:r>
          </a:p>
          <a:p>
            <a:pPr lvl="1">
              <a:buFont typeface="+mj-lt"/>
              <a:buAutoNum type="arabicPeriod"/>
            </a:pPr>
            <a:r>
              <a:rPr lang="en-US" b="1" dirty="0"/>
              <a:t>Structured Data:</a:t>
            </a:r>
            <a:r>
              <a:rPr lang="en-US" dirty="0"/>
              <a:t> Events are often captured in a more structured way, helping systems and humans process them efficiently.</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74891105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9230E3-4DBC-9D80-022D-B112D83616A4}"/>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Multi-Datacenter Operations: Organizations operating across multiple data centers, needing aggregated views of their distributed systems.</a:t>
            </a:r>
          </a:p>
          <a:p>
            <a:pPr lvl="1"/>
            <a:r>
              <a:rPr lang="en-US" dirty="0"/>
              <a:t>Large Enterprises: Large enterprises with extensive infrastructure, where a single Prometheus instance would be insufficient due to the sheer volume of data.</a:t>
            </a:r>
          </a:p>
          <a:p>
            <a:pPr lvl="1"/>
            <a:r>
              <a:rPr lang="en-US" dirty="0"/>
              <a:t>High Availability Requirements: Systems requiring high availability, where monitoring must be robust against individual instances' failures.</a:t>
            </a:r>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22292010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EC27-28C5-868D-F73C-CDC27A737F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42291E-52D4-B619-77D3-F0C99914D97A}"/>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Complex Service Architectures: Environments with complex service architectures where specific cross-service metrics must be aggregated for a comprehensive overview.</a:t>
            </a:r>
          </a:p>
          <a:p>
            <a:pPr lvl="1"/>
            <a:r>
              <a:rPr lang="en-US" dirty="0"/>
              <a:t>Multi-Cluster K8s Architectures: Each Kubernetes cluster has its own Prometheus instance (aka “leaf” node), which scrapes metrics from that specific cluster. Then, a higher-level, or "global," Prometheus instance is used to federate data from these “leaf” nodes.</a:t>
            </a:r>
          </a:p>
        </p:txBody>
      </p:sp>
      <p:sp>
        <p:nvSpPr>
          <p:cNvPr id="3" name="Title 2">
            <a:extLst>
              <a:ext uri="{FF2B5EF4-FFF2-40B4-BE49-F238E27FC236}">
                <a16:creationId xmlns:a16="http://schemas.microsoft.com/office/drawing/2014/main" id="{E33B5CBA-3F5E-0BFE-2AB9-0847170C6C0A}"/>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15582123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FBD4-8519-52E0-5BC0-2B26523EFB9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3CE9606-46D2-91A0-9E7C-DA4C653D2B32}"/>
              </a:ext>
            </a:extLst>
          </p:cNvPr>
          <p:cNvSpPr>
            <a:spLocks noGrp="1"/>
          </p:cNvSpPr>
          <p:nvPr>
            <p:ph sz="quarter" idx="12"/>
          </p:nvPr>
        </p:nvSpPr>
        <p:spPr/>
        <p:txBody>
          <a:bodyPr/>
          <a:lstStyle/>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prometheus-1 --create-namespace</a:t>
            </a:r>
          </a:p>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prometheus-2 --create-namespace</a:t>
            </a:r>
            <a:endParaRPr lang="en-IN" dirty="0"/>
          </a:p>
        </p:txBody>
      </p:sp>
      <p:sp>
        <p:nvSpPr>
          <p:cNvPr id="3" name="Title 2">
            <a:extLst>
              <a:ext uri="{FF2B5EF4-FFF2-40B4-BE49-F238E27FC236}">
                <a16:creationId xmlns:a16="http://schemas.microsoft.com/office/drawing/2014/main" id="{87E7EC57-3D84-0075-38BE-D42050508B53}"/>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9233871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US" dirty="0"/>
              <a:t>How to configure federation in Prometheus</a:t>
            </a:r>
            <a:endParaRPr lang="en-IN" dirty="0"/>
          </a:p>
        </p:txBody>
      </p:sp>
      <p:pic>
        <p:nvPicPr>
          <p:cNvPr id="7" name="Picture 6">
            <a:extLst>
              <a:ext uri="{FF2B5EF4-FFF2-40B4-BE49-F238E27FC236}">
                <a16:creationId xmlns:a16="http://schemas.microsoft.com/office/drawing/2014/main" id="{91506D1A-37C1-0AB3-CF37-A1BF50874EF0}"/>
              </a:ext>
            </a:extLst>
          </p:cNvPr>
          <p:cNvPicPr>
            <a:picLocks noChangeAspect="1"/>
          </p:cNvPicPr>
          <p:nvPr/>
        </p:nvPicPr>
        <p:blipFill>
          <a:blip r:embed="rId2"/>
          <a:stretch>
            <a:fillRect/>
          </a:stretch>
        </p:blipFill>
        <p:spPr>
          <a:xfrm>
            <a:off x="553908" y="1752600"/>
            <a:ext cx="8228296" cy="4191000"/>
          </a:xfrm>
          <a:prstGeom prst="rect">
            <a:avLst/>
          </a:prstGeom>
        </p:spPr>
      </p:pic>
    </p:spTree>
    <p:extLst>
      <p:ext uri="{BB962C8B-B14F-4D97-AF65-F5344CB8AC3E}">
        <p14:creationId xmlns:p14="http://schemas.microsoft.com/office/powerpoint/2010/main" val="2715352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E090-E7BB-84EA-5F7C-086802560A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E8A888-A761-105B-0B97-08D615FABB37}"/>
              </a:ext>
            </a:extLst>
          </p:cNvPr>
          <p:cNvSpPr>
            <a:spLocks noGrp="1"/>
          </p:cNvSpPr>
          <p:nvPr>
            <p:ph type="title"/>
          </p:nvPr>
        </p:nvSpPr>
        <p:spPr/>
        <p:txBody>
          <a:bodyPr/>
          <a:lstStyle/>
          <a:p>
            <a:r>
              <a:rPr lang="en-US" dirty="0"/>
              <a:t>How to configure federation in Prometheus</a:t>
            </a:r>
            <a:endParaRPr lang="en-IN" dirty="0"/>
          </a:p>
        </p:txBody>
      </p:sp>
      <p:pic>
        <p:nvPicPr>
          <p:cNvPr id="4" name="Picture 3">
            <a:extLst>
              <a:ext uri="{FF2B5EF4-FFF2-40B4-BE49-F238E27FC236}">
                <a16:creationId xmlns:a16="http://schemas.microsoft.com/office/drawing/2014/main" id="{9AB45BCF-ECEB-1376-0C17-3767BDDA7783}"/>
              </a:ext>
            </a:extLst>
          </p:cNvPr>
          <p:cNvPicPr>
            <a:picLocks noChangeAspect="1"/>
          </p:cNvPicPr>
          <p:nvPr/>
        </p:nvPicPr>
        <p:blipFill>
          <a:blip r:embed="rId2"/>
          <a:stretch>
            <a:fillRect/>
          </a:stretch>
        </p:blipFill>
        <p:spPr>
          <a:xfrm>
            <a:off x="461035" y="2568388"/>
            <a:ext cx="8606766" cy="1721224"/>
          </a:xfrm>
          <a:prstGeom prst="rect">
            <a:avLst/>
          </a:prstGeom>
        </p:spPr>
      </p:pic>
    </p:spTree>
    <p:extLst>
      <p:ext uri="{BB962C8B-B14F-4D97-AF65-F5344CB8AC3E}">
        <p14:creationId xmlns:p14="http://schemas.microsoft.com/office/powerpoint/2010/main" val="105616526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3A54A-BAA3-FE73-1358-EDE701DED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898411-2052-1384-9076-B425B70676B0}"/>
              </a:ext>
            </a:extLst>
          </p:cNvPr>
          <p:cNvSpPr>
            <a:spLocks noGrp="1"/>
          </p:cNvSpPr>
          <p:nvPr>
            <p:ph type="title"/>
          </p:nvPr>
        </p:nvSpPr>
        <p:spPr/>
        <p:txBody>
          <a:bodyPr/>
          <a:lstStyle/>
          <a:p>
            <a:r>
              <a:rPr lang="en-US"/>
              <a:t>Aggregate Queries in </a:t>
            </a:r>
            <a:r>
              <a:rPr lang="en-US" dirty="0"/>
              <a:t>Prometheus</a:t>
            </a:r>
            <a:endParaRPr lang="en-IN" dirty="0"/>
          </a:p>
        </p:txBody>
      </p:sp>
      <p:pic>
        <p:nvPicPr>
          <p:cNvPr id="5" name="Picture 4">
            <a:extLst>
              <a:ext uri="{FF2B5EF4-FFF2-40B4-BE49-F238E27FC236}">
                <a16:creationId xmlns:a16="http://schemas.microsoft.com/office/drawing/2014/main" id="{1372977E-8FFE-1459-213C-096134402613}"/>
              </a:ext>
            </a:extLst>
          </p:cNvPr>
          <p:cNvPicPr>
            <a:picLocks noChangeAspect="1"/>
          </p:cNvPicPr>
          <p:nvPr/>
        </p:nvPicPr>
        <p:blipFill>
          <a:blip r:embed="rId2"/>
          <a:stretch>
            <a:fillRect/>
          </a:stretch>
        </p:blipFill>
        <p:spPr>
          <a:xfrm>
            <a:off x="609600" y="1871347"/>
            <a:ext cx="7620000" cy="3414426"/>
          </a:xfrm>
          <a:prstGeom prst="rect">
            <a:avLst/>
          </a:prstGeom>
        </p:spPr>
      </p:pic>
    </p:spTree>
    <p:extLst>
      <p:ext uri="{BB962C8B-B14F-4D97-AF65-F5344CB8AC3E}">
        <p14:creationId xmlns:p14="http://schemas.microsoft.com/office/powerpoint/2010/main" val="293061424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C0FD61AF-1086-CB57-8A62-1967AB69AA57}"/>
              </a:ext>
            </a:extLst>
          </p:cNvPr>
          <p:cNvPicPr>
            <a:picLocks noChangeAspect="1"/>
          </p:cNvPicPr>
          <p:nvPr/>
        </p:nvPicPr>
        <p:blipFill rotWithShape="1">
          <a:blip r:embed="rId2"/>
          <a:srcRect l="30001" t="11481" r="10832" b="14444"/>
          <a:stretch/>
        </p:blipFill>
        <p:spPr>
          <a:xfrm>
            <a:off x="420601" y="1523999"/>
            <a:ext cx="7557071" cy="5321881"/>
          </a:xfrm>
          <a:prstGeom prst="rect">
            <a:avLst/>
          </a:prstGeom>
        </p:spPr>
      </p:pic>
    </p:spTree>
    <p:extLst>
      <p:ext uri="{BB962C8B-B14F-4D97-AF65-F5344CB8AC3E}">
        <p14:creationId xmlns:p14="http://schemas.microsoft.com/office/powerpoint/2010/main" val="1600843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ACF630FB-9603-6BD2-F04E-6E123BC7419A}"/>
              </a:ext>
            </a:extLst>
          </p:cNvPr>
          <p:cNvPicPr>
            <a:picLocks noChangeAspect="1"/>
          </p:cNvPicPr>
          <p:nvPr/>
        </p:nvPicPr>
        <p:blipFill>
          <a:blip r:embed="rId2"/>
          <a:stretch>
            <a:fillRect/>
          </a:stretch>
        </p:blipFill>
        <p:spPr>
          <a:xfrm>
            <a:off x="0" y="1447800"/>
            <a:ext cx="9144000" cy="5143500"/>
          </a:xfrm>
          <a:prstGeom prst="rect">
            <a:avLst/>
          </a:prstGeom>
        </p:spPr>
      </p:pic>
    </p:spTree>
    <p:extLst>
      <p:ext uri="{BB962C8B-B14F-4D97-AF65-F5344CB8AC3E}">
        <p14:creationId xmlns:p14="http://schemas.microsoft.com/office/powerpoint/2010/main" val="79545579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3A096C-7423-3BA6-5D11-6D61943F3457}"/>
              </a:ext>
            </a:extLst>
          </p:cNvPr>
          <p:cNvSpPr>
            <a:spLocks noGrp="1"/>
          </p:cNvSpPr>
          <p:nvPr>
            <p:ph sz="quarter" idx="12"/>
          </p:nvPr>
        </p:nvSpPr>
        <p:spPr/>
        <p:txBody>
          <a:bodyPr/>
          <a:lstStyle/>
          <a:p>
            <a:r>
              <a:rPr lang="en-US" dirty="0"/>
              <a:t>Telegraf is an agent for collecting and sending metrics and events from a wide array of sources to databases like </a:t>
            </a:r>
            <a:r>
              <a:rPr lang="en-US" dirty="0" err="1"/>
              <a:t>InfluxDB</a:t>
            </a:r>
            <a:r>
              <a:rPr lang="en-US" dirty="0"/>
              <a:t>, Prometheus, or via </a:t>
            </a:r>
            <a:r>
              <a:rPr lang="en-US" dirty="0" err="1"/>
              <a:t>OpenTelemetry</a:t>
            </a:r>
            <a:r>
              <a:rPr lang="en-US" dirty="0"/>
              <a:t>.</a:t>
            </a:r>
            <a:endParaRPr lang="en-IN" dirty="0"/>
          </a:p>
        </p:txBody>
      </p:sp>
      <p:sp>
        <p:nvSpPr>
          <p:cNvPr id="2" name="Title 1">
            <a:extLst>
              <a:ext uri="{FF2B5EF4-FFF2-40B4-BE49-F238E27FC236}">
                <a16:creationId xmlns:a16="http://schemas.microsoft.com/office/drawing/2014/main" id="{C9431F7E-57D2-C5C2-F037-02038B320DD1}"/>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7363930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51EF-CAF9-4A59-1F72-E2C2616CC6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04331C-D971-F20C-E854-691E49F17488}"/>
              </a:ext>
            </a:extLst>
          </p:cNvPr>
          <p:cNvSpPr>
            <a:spLocks noGrp="1"/>
          </p:cNvSpPr>
          <p:nvPr>
            <p:ph sz="quarter" idx="12"/>
          </p:nvPr>
        </p:nvSpPr>
        <p:spPr/>
        <p:txBody>
          <a:bodyPr/>
          <a:lstStyle/>
          <a:p>
            <a:pPr>
              <a:buNone/>
            </a:pPr>
            <a:r>
              <a:rPr lang="en-IN" b="1" dirty="0"/>
              <a:t>Key Features:</a:t>
            </a:r>
          </a:p>
          <a:p>
            <a:pPr>
              <a:buFont typeface="Arial" panose="020B0604020202020204" pitchFamily="34" charset="0"/>
              <a:buChar char="•"/>
            </a:pPr>
            <a:r>
              <a:rPr lang="en-IN" b="1" dirty="0"/>
              <a:t>Plugins:</a:t>
            </a:r>
            <a:r>
              <a:rPr lang="en-IN" dirty="0"/>
              <a:t> 300+ input, output, and processor plugins.</a:t>
            </a:r>
          </a:p>
          <a:p>
            <a:pPr>
              <a:buFont typeface="Arial" panose="020B0604020202020204" pitchFamily="34" charset="0"/>
              <a:buChar char="•"/>
            </a:pPr>
            <a:r>
              <a:rPr lang="en-IN" b="1" dirty="0"/>
              <a:t>Input Sources:</a:t>
            </a:r>
            <a:r>
              <a:rPr lang="en-IN" dirty="0"/>
              <a:t> System stats, logs, databases, services (Docker, Kubernetes).</a:t>
            </a:r>
          </a:p>
          <a:p>
            <a:pPr>
              <a:buFont typeface="Arial" panose="020B0604020202020204" pitchFamily="34" charset="0"/>
              <a:buChar char="•"/>
            </a:pPr>
            <a:r>
              <a:rPr lang="en-IN" b="1" dirty="0"/>
              <a:t>Output Options:</a:t>
            </a:r>
            <a:r>
              <a:rPr lang="en-IN" dirty="0"/>
              <a:t> </a:t>
            </a:r>
            <a:r>
              <a:rPr lang="en-IN" dirty="0" err="1"/>
              <a:t>InfluxDB</a:t>
            </a:r>
            <a:r>
              <a:rPr lang="en-IN" dirty="0"/>
              <a:t>, Prometheus, Kafka, </a:t>
            </a:r>
            <a:r>
              <a:rPr lang="en-IN" dirty="0" err="1"/>
              <a:t>OpenTelemetry</a:t>
            </a:r>
            <a:r>
              <a:rPr lang="en-IN" dirty="0"/>
              <a:t>.</a:t>
            </a:r>
          </a:p>
          <a:p>
            <a:pPr>
              <a:buFont typeface="Arial" panose="020B0604020202020204" pitchFamily="34" charset="0"/>
              <a:buChar char="•"/>
            </a:pPr>
            <a:r>
              <a:rPr lang="en-IN" b="1" dirty="0"/>
              <a:t>Lightweight &amp; Efficient:</a:t>
            </a:r>
            <a:r>
              <a:rPr lang="en-IN" dirty="0"/>
              <a:t> Suitable for edge and server environments.</a:t>
            </a:r>
          </a:p>
        </p:txBody>
      </p:sp>
      <p:sp>
        <p:nvSpPr>
          <p:cNvPr id="2" name="Title 1">
            <a:extLst>
              <a:ext uri="{FF2B5EF4-FFF2-40B4-BE49-F238E27FC236}">
                <a16:creationId xmlns:a16="http://schemas.microsoft.com/office/drawing/2014/main" id="{F5B2CBBE-A93E-8573-6303-71A9E1659153}"/>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2867175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Events:</a:t>
            </a:r>
          </a:p>
          <a:p>
            <a:pPr lvl="1">
              <a:buFont typeface="Arial" panose="020B0604020202020204" pitchFamily="34" charset="0"/>
              <a:buChar char="•"/>
            </a:pPr>
            <a:r>
              <a:rPr lang="en-US" dirty="0"/>
              <a:t>A user successfully logs in to a system (authentication event).</a:t>
            </a:r>
          </a:p>
          <a:p>
            <a:pPr lvl="1">
              <a:buFont typeface="Arial" panose="020B0604020202020204" pitchFamily="34" charset="0"/>
              <a:buChar char="•"/>
            </a:pPr>
            <a:r>
              <a:rPr lang="en-US" dirty="0"/>
              <a:t>A network intrusion detection system identifies a potential attack (security event).</a:t>
            </a:r>
          </a:p>
          <a:p>
            <a:pPr lvl="1">
              <a:buFont typeface="Arial" panose="020B0604020202020204" pitchFamily="34" charset="0"/>
              <a:buChar char="•"/>
            </a:pPr>
            <a:r>
              <a:rPr lang="en-US" dirty="0"/>
              <a:t>A scheduled backup process successfully completes (system event).</a:t>
            </a:r>
          </a:p>
          <a:p>
            <a:pPr lvl="1">
              <a:buFont typeface="Arial" panose="020B0604020202020204" pitchFamily="34" charset="0"/>
              <a:buChar char="•"/>
            </a:pPr>
            <a:r>
              <a:rPr lang="en-US" dirty="0"/>
              <a:t>An application generates a "transaction completed" event when a purchase is made.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4203081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36453-1B9E-F1FB-7177-3FBB5891382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DA394F-E968-A444-54B1-3BF12F826094}"/>
              </a:ext>
            </a:extLst>
          </p:cNvPr>
          <p:cNvSpPr>
            <a:spLocks noGrp="1"/>
          </p:cNvSpPr>
          <p:nvPr>
            <p:ph sz="quarter" idx="12"/>
          </p:nvPr>
        </p:nvSpPr>
        <p:spPr/>
        <p:txBody>
          <a:bodyPr/>
          <a:lstStyle/>
          <a:p>
            <a:pPr>
              <a:buNone/>
            </a:pPr>
            <a:r>
              <a:rPr lang="en-US" b="1" dirty="0"/>
              <a:t>Use Case:</a:t>
            </a:r>
          </a:p>
          <a:p>
            <a:pPr>
              <a:buFont typeface="Arial" panose="020B0604020202020204" pitchFamily="34" charset="0"/>
              <a:buChar char="•"/>
            </a:pPr>
            <a:r>
              <a:rPr lang="en-US" dirty="0"/>
              <a:t>Collect system-level metrics (CPU, memory, disk, network).</a:t>
            </a:r>
          </a:p>
          <a:p>
            <a:pPr>
              <a:buFont typeface="Arial" panose="020B0604020202020204" pitchFamily="34" charset="0"/>
              <a:buChar char="•"/>
            </a:pPr>
            <a:r>
              <a:rPr lang="en-US" dirty="0"/>
              <a:t>Send custom metrics to monitoring backends.</a:t>
            </a:r>
          </a:p>
          <a:p>
            <a:pPr>
              <a:buFont typeface="Arial" panose="020B0604020202020204" pitchFamily="34" charset="0"/>
              <a:buChar char="•"/>
            </a:pPr>
            <a:r>
              <a:rPr lang="en-US" dirty="0"/>
              <a:t>Acts as a </a:t>
            </a:r>
            <a:r>
              <a:rPr lang="en-US" b="1" dirty="0"/>
              <a:t>bridge</a:t>
            </a:r>
            <a:r>
              <a:rPr lang="en-US" dirty="0"/>
              <a:t> between services and monitoring tools.</a:t>
            </a:r>
          </a:p>
        </p:txBody>
      </p:sp>
      <p:sp>
        <p:nvSpPr>
          <p:cNvPr id="2" name="Title 1">
            <a:extLst>
              <a:ext uri="{FF2B5EF4-FFF2-40B4-BE49-F238E27FC236}">
                <a16:creationId xmlns:a16="http://schemas.microsoft.com/office/drawing/2014/main" id="{7E41D7CB-13A5-EE0C-B643-C16AF41902AD}"/>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313953968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99ED3-CDC9-BA97-1010-B80A663D89C5}"/>
              </a:ext>
            </a:extLst>
          </p:cNvPr>
          <p:cNvSpPr>
            <a:spLocks noGrp="1"/>
          </p:cNvSpPr>
          <p:nvPr>
            <p:ph sz="quarter" idx="12"/>
          </p:nvPr>
        </p:nvSpPr>
        <p:spPr/>
        <p:txBody>
          <a:bodyPr/>
          <a:lstStyle/>
          <a:p>
            <a:r>
              <a:rPr lang="en-US" dirty="0"/>
              <a:t>The Open Telemetry Collector is a vendor-agnostic service designed to receive, process, and export telemetry data like traces, metrics, and logs from applications and infrastructure. </a:t>
            </a:r>
          </a:p>
          <a:p>
            <a:r>
              <a:rPr lang="en-US" dirty="0"/>
              <a:t>It's a key component in observability pipelines.</a:t>
            </a:r>
            <a:endParaRPr lang="en-IN" dirty="0"/>
          </a:p>
        </p:txBody>
      </p:sp>
      <p:sp>
        <p:nvSpPr>
          <p:cNvPr id="2" name="Title 1">
            <a:extLst>
              <a:ext uri="{FF2B5EF4-FFF2-40B4-BE49-F238E27FC236}">
                <a16:creationId xmlns:a16="http://schemas.microsoft.com/office/drawing/2014/main" id="{5C03283F-39C6-86F0-20F3-7ABBACBB6A18}"/>
              </a:ext>
            </a:extLst>
          </p:cNvPr>
          <p:cNvSpPr>
            <a:spLocks noGrp="1"/>
          </p:cNvSpPr>
          <p:nvPr>
            <p:ph type="title"/>
          </p:nvPr>
        </p:nvSpPr>
        <p:spPr/>
        <p:txBody>
          <a:bodyPr/>
          <a:lstStyle/>
          <a:p>
            <a:r>
              <a:rPr lang="en-IN" dirty="0"/>
              <a:t>Open Telemetry Collector</a:t>
            </a:r>
          </a:p>
        </p:txBody>
      </p:sp>
    </p:spTree>
    <p:extLst>
      <p:ext uri="{BB962C8B-B14F-4D97-AF65-F5344CB8AC3E}">
        <p14:creationId xmlns:p14="http://schemas.microsoft.com/office/powerpoint/2010/main" val="291550675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E9FB6-56E2-841B-D37F-BAD4A06DE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4F8C2C-3100-4881-1496-DA4CCA548D3B}"/>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70D16B59-930A-1394-B7A7-E5E099D1F03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0EE070C3-B2FF-4383-1E03-EE83FA11381F}"/>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ECD0F2FC-07C4-60F5-1FB3-75D78AD754E0}"/>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05D03961-1C6F-CA17-EB4C-6F0A8205EFC4}"/>
              </a:ext>
            </a:extLst>
          </p:cNvPr>
          <p:cNvPicPr>
            <a:picLocks noChangeAspect="1"/>
          </p:cNvPicPr>
          <p:nvPr/>
        </p:nvPicPr>
        <p:blipFill>
          <a:blip r:embed="rId2"/>
          <a:stretch>
            <a:fillRect/>
          </a:stretch>
        </p:blipFill>
        <p:spPr>
          <a:xfrm>
            <a:off x="369040" y="1646722"/>
            <a:ext cx="8405919" cy="4572000"/>
          </a:xfrm>
          <a:prstGeom prst="rect">
            <a:avLst/>
          </a:prstGeom>
        </p:spPr>
      </p:pic>
    </p:spTree>
    <p:extLst>
      <p:ext uri="{BB962C8B-B14F-4D97-AF65-F5344CB8AC3E}">
        <p14:creationId xmlns:p14="http://schemas.microsoft.com/office/powerpoint/2010/main" val="45831605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CBD7-4F61-05F8-DC90-FC9E31E53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7A840-59E0-C753-AE73-DDBC9E3B9F9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699843FD-A90A-5B2E-6E18-1BEF70B72FB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DDD31975-9A80-0FC0-9093-02BF6C7578A4}"/>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63D30F6A-11B3-5B7A-890C-7C1C31231599}"/>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descr="Diagram showing Prometheus exporter with OpenTelemetry. ">
            <a:extLst>
              <a:ext uri="{FF2B5EF4-FFF2-40B4-BE49-F238E27FC236}">
                <a16:creationId xmlns:a16="http://schemas.microsoft.com/office/drawing/2014/main" id="{03A8BAA5-675F-6133-A5A6-F9442D403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5831"/>
            <a:ext cx="9144000" cy="305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60530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41A7D-B0B9-D29C-359C-1B05B2F364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370B0-835A-215C-C878-8B8E3DE46877}"/>
              </a:ext>
            </a:extLst>
          </p:cNvPr>
          <p:cNvSpPr>
            <a:spLocks noGrp="1"/>
          </p:cNvSpPr>
          <p:nvPr>
            <p:ph sz="quarter" idx="12"/>
          </p:nvPr>
        </p:nvSpPr>
        <p:spPr/>
        <p:txBody>
          <a:bodyPr/>
          <a:lstStyle/>
          <a:p>
            <a:pPr algn="l">
              <a:buNone/>
            </a:pPr>
            <a:r>
              <a:rPr lang="en-US" b="0" i="0" dirty="0">
                <a:solidFill>
                  <a:srgbClr val="212529"/>
                </a:solidFill>
                <a:effectLst/>
                <a:latin typeface="-apple-system"/>
              </a:rPr>
              <a:t>Objectives</a:t>
            </a:r>
          </a:p>
          <a:p>
            <a:pPr algn="l">
              <a:buFont typeface="Arial" panose="020B0604020202020204" pitchFamily="34" charset="0"/>
              <a:buChar char="•"/>
            </a:pPr>
            <a:r>
              <a:rPr lang="en-US" b="0" i="1" dirty="0">
                <a:solidFill>
                  <a:srgbClr val="212529"/>
                </a:solidFill>
                <a:effectLst/>
                <a:latin typeface="-apple-system"/>
              </a:rPr>
              <a:t>Usability</a:t>
            </a:r>
            <a:r>
              <a:rPr lang="en-US" b="0" i="0" dirty="0">
                <a:solidFill>
                  <a:srgbClr val="212529"/>
                </a:solidFill>
                <a:effectLst/>
                <a:latin typeface="-apple-system"/>
              </a:rPr>
              <a:t>: Reasonable default configuration, supports popular protocols, runs and collects out of the box.</a:t>
            </a:r>
          </a:p>
          <a:p>
            <a:pPr algn="l">
              <a:buFont typeface="Arial" panose="020B0604020202020204" pitchFamily="34" charset="0"/>
              <a:buChar char="•"/>
            </a:pPr>
            <a:r>
              <a:rPr lang="en-US" b="0" i="1" dirty="0">
                <a:solidFill>
                  <a:srgbClr val="212529"/>
                </a:solidFill>
                <a:effectLst/>
                <a:latin typeface="-apple-system"/>
              </a:rPr>
              <a:t>Performance</a:t>
            </a:r>
            <a:r>
              <a:rPr lang="en-US" b="0" i="0" dirty="0">
                <a:solidFill>
                  <a:srgbClr val="212529"/>
                </a:solidFill>
                <a:effectLst/>
                <a:latin typeface="-apple-system"/>
              </a:rPr>
              <a:t>: Highly stable and performant under varying loads and configurations.</a:t>
            </a:r>
          </a:p>
          <a:p>
            <a:pPr algn="l">
              <a:buFont typeface="Arial" panose="020B0604020202020204" pitchFamily="34" charset="0"/>
              <a:buChar char="•"/>
            </a:pPr>
            <a:r>
              <a:rPr lang="en-US" b="0" i="1" dirty="0">
                <a:solidFill>
                  <a:srgbClr val="212529"/>
                </a:solidFill>
                <a:effectLst/>
                <a:latin typeface="-apple-system"/>
              </a:rPr>
              <a:t>Observability</a:t>
            </a:r>
            <a:r>
              <a:rPr lang="en-US" b="0" i="0" dirty="0">
                <a:solidFill>
                  <a:srgbClr val="212529"/>
                </a:solidFill>
                <a:effectLst/>
                <a:latin typeface="-apple-system"/>
              </a:rPr>
              <a:t>: An exemplar of an observable service.</a:t>
            </a:r>
          </a:p>
          <a:p>
            <a:pPr algn="l">
              <a:buFont typeface="Arial" panose="020B0604020202020204" pitchFamily="34" charset="0"/>
              <a:buChar char="•"/>
            </a:pPr>
            <a:r>
              <a:rPr lang="en-US" b="0" i="1" dirty="0">
                <a:solidFill>
                  <a:srgbClr val="212529"/>
                </a:solidFill>
                <a:effectLst/>
                <a:latin typeface="-apple-system"/>
              </a:rPr>
              <a:t>Extensibility</a:t>
            </a:r>
            <a:r>
              <a:rPr lang="en-US" b="0" i="0" dirty="0">
                <a:solidFill>
                  <a:srgbClr val="212529"/>
                </a:solidFill>
                <a:effectLst/>
                <a:latin typeface="-apple-system"/>
              </a:rPr>
              <a:t>: Customizable without touching the core code.</a:t>
            </a:r>
          </a:p>
          <a:p>
            <a:pPr algn="l">
              <a:buFont typeface="Arial" panose="020B0604020202020204" pitchFamily="34" charset="0"/>
              <a:buChar char="•"/>
            </a:pPr>
            <a:r>
              <a:rPr lang="en-US" b="0" i="1" dirty="0">
                <a:solidFill>
                  <a:srgbClr val="212529"/>
                </a:solidFill>
                <a:effectLst/>
                <a:latin typeface="-apple-system"/>
              </a:rPr>
              <a:t>Unification</a:t>
            </a:r>
            <a:r>
              <a:rPr lang="en-US" b="0" i="0" dirty="0">
                <a:solidFill>
                  <a:srgbClr val="212529"/>
                </a:solidFill>
                <a:effectLst/>
                <a:latin typeface="-apple-system"/>
              </a:rPr>
              <a:t>: Single codebase, deployable as an agent or collector with support for traces, metrics, and logs.</a:t>
            </a:r>
          </a:p>
          <a:p>
            <a:endParaRPr lang="en-IN" dirty="0"/>
          </a:p>
        </p:txBody>
      </p:sp>
      <p:sp>
        <p:nvSpPr>
          <p:cNvPr id="2" name="Title 1">
            <a:extLst>
              <a:ext uri="{FF2B5EF4-FFF2-40B4-BE49-F238E27FC236}">
                <a16:creationId xmlns:a16="http://schemas.microsoft.com/office/drawing/2014/main" id="{5CEDB2E4-6360-9A56-11A9-FB691F5F99EE}"/>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BAA42514-29BA-0D4C-80EF-9F007B9B1EC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83D82BA3-5718-FB47-53AA-B1D855BA6B3B}"/>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D10EF9AF-F369-2DD9-BDEB-53BD96184F61}"/>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79343567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E6475-8F24-6EA7-A8C3-F072737CF10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554724-85A4-51A8-D223-A68521B71B8F}"/>
              </a:ext>
            </a:extLst>
          </p:cNvPr>
          <p:cNvSpPr>
            <a:spLocks noGrp="1"/>
          </p:cNvSpPr>
          <p:nvPr>
            <p:ph sz="quarter" idx="12"/>
          </p:nvPr>
        </p:nvSpPr>
        <p:spPr>
          <a:xfrm>
            <a:off x="457201" y="1381124"/>
            <a:ext cx="8228012" cy="5095875"/>
          </a:xfrm>
        </p:spPr>
        <p:txBody>
          <a:bodyPr>
            <a:normAutofit fontScale="85000" lnSpcReduction="20000"/>
          </a:bodyPr>
          <a:lstStyle/>
          <a:p>
            <a:pPr>
              <a:buNone/>
            </a:pPr>
            <a:r>
              <a:rPr lang="en-IN" b="1" dirty="0"/>
              <a:t>Key Features:</a:t>
            </a:r>
          </a:p>
          <a:p>
            <a:pPr>
              <a:buFont typeface="+mj-lt"/>
              <a:buAutoNum type="arabicPeriod"/>
            </a:pPr>
            <a:r>
              <a:rPr lang="en-IN" b="1" dirty="0"/>
              <a:t>Receives Data</a:t>
            </a:r>
            <a:r>
              <a:rPr lang="en-IN" dirty="0"/>
              <a:t>:</a:t>
            </a:r>
          </a:p>
          <a:p>
            <a:pPr marL="742950" lvl="1" indent="-285750">
              <a:buFont typeface="+mj-lt"/>
              <a:buAutoNum type="arabicPeriod"/>
            </a:pPr>
            <a:r>
              <a:rPr lang="en-IN" dirty="0"/>
              <a:t>Supports </a:t>
            </a:r>
            <a:r>
              <a:rPr lang="en-IN" b="1" dirty="0"/>
              <a:t>OTLP</a:t>
            </a:r>
            <a:r>
              <a:rPr lang="en-IN" dirty="0"/>
              <a:t>, </a:t>
            </a:r>
            <a:r>
              <a:rPr lang="en-IN" b="1" dirty="0"/>
              <a:t>Jaeger</a:t>
            </a:r>
            <a:r>
              <a:rPr lang="en-IN" dirty="0"/>
              <a:t>, </a:t>
            </a:r>
            <a:r>
              <a:rPr lang="en-IN" b="1" dirty="0"/>
              <a:t>Prometheus</a:t>
            </a:r>
            <a:r>
              <a:rPr lang="en-IN" dirty="0"/>
              <a:t>, </a:t>
            </a:r>
            <a:r>
              <a:rPr lang="en-IN" b="1" dirty="0"/>
              <a:t>Zipkin</a:t>
            </a:r>
            <a:r>
              <a:rPr lang="en-IN" dirty="0"/>
              <a:t>, </a:t>
            </a:r>
            <a:r>
              <a:rPr lang="en-IN" b="1" dirty="0" err="1"/>
              <a:t>FluentBit</a:t>
            </a:r>
            <a:r>
              <a:rPr lang="en-IN" dirty="0"/>
              <a:t>, etc.</a:t>
            </a:r>
          </a:p>
          <a:p>
            <a:pPr marL="742950" lvl="1" indent="-285750">
              <a:buFont typeface="+mj-lt"/>
              <a:buAutoNum type="arabicPeriod"/>
            </a:pPr>
            <a:r>
              <a:rPr lang="en-IN" dirty="0"/>
              <a:t>Handles </a:t>
            </a:r>
            <a:r>
              <a:rPr lang="en-IN" b="1" dirty="0"/>
              <a:t>metrics, traces</a:t>
            </a:r>
            <a:r>
              <a:rPr lang="en-IN" dirty="0"/>
              <a:t>, and </a:t>
            </a:r>
            <a:r>
              <a:rPr lang="en-IN" b="1" dirty="0"/>
              <a:t>logs</a:t>
            </a:r>
            <a:r>
              <a:rPr lang="en-IN" dirty="0"/>
              <a:t>.</a:t>
            </a:r>
          </a:p>
          <a:p>
            <a:pPr>
              <a:buFont typeface="+mj-lt"/>
              <a:buAutoNum type="arabicPeriod"/>
            </a:pPr>
            <a:r>
              <a:rPr lang="en-IN" b="1" dirty="0"/>
              <a:t>Processes Data</a:t>
            </a:r>
            <a:r>
              <a:rPr lang="en-IN" dirty="0"/>
              <a:t>:</a:t>
            </a:r>
          </a:p>
          <a:p>
            <a:pPr marL="742950" lvl="1" indent="-285750">
              <a:buFont typeface="+mj-lt"/>
              <a:buAutoNum type="arabicPeriod"/>
            </a:pPr>
            <a:r>
              <a:rPr lang="en-IN" dirty="0"/>
              <a:t>Add attributes, filter, batch, transform telemetry.</a:t>
            </a:r>
          </a:p>
          <a:p>
            <a:pPr marL="742950" lvl="1" indent="-285750">
              <a:buFont typeface="+mj-lt"/>
              <a:buAutoNum type="arabicPeriod"/>
            </a:pPr>
            <a:r>
              <a:rPr lang="en-IN" dirty="0"/>
              <a:t>Supports pipelines with </a:t>
            </a:r>
            <a:r>
              <a:rPr lang="en-IN" b="1" dirty="0"/>
              <a:t>processors</a:t>
            </a:r>
            <a:r>
              <a:rPr lang="en-IN" dirty="0"/>
              <a:t> (e.g., sampling, filtering, batch).</a:t>
            </a:r>
          </a:p>
          <a:p>
            <a:pPr>
              <a:buFont typeface="+mj-lt"/>
              <a:buAutoNum type="arabicPeriod"/>
            </a:pPr>
            <a:r>
              <a:rPr lang="en-IN" b="1" dirty="0"/>
              <a:t>Exports Data</a:t>
            </a:r>
            <a:r>
              <a:rPr lang="en-IN" dirty="0"/>
              <a:t>:</a:t>
            </a:r>
          </a:p>
          <a:p>
            <a:pPr marL="742950" lvl="1" indent="-285750">
              <a:buFont typeface="+mj-lt"/>
              <a:buAutoNum type="arabicPeriod"/>
            </a:pPr>
            <a:r>
              <a:rPr lang="en-IN" dirty="0"/>
              <a:t>To backend systems like </a:t>
            </a:r>
            <a:r>
              <a:rPr lang="en-IN" b="1" dirty="0"/>
              <a:t>Prometheus</a:t>
            </a:r>
            <a:r>
              <a:rPr lang="en-IN" dirty="0"/>
              <a:t>, </a:t>
            </a:r>
            <a:r>
              <a:rPr lang="en-IN" b="1" dirty="0"/>
              <a:t>Grafana Mimir</a:t>
            </a:r>
            <a:r>
              <a:rPr lang="en-IN" dirty="0"/>
              <a:t>, </a:t>
            </a:r>
            <a:r>
              <a:rPr lang="en-IN" b="1" dirty="0"/>
              <a:t>Jaeger</a:t>
            </a:r>
            <a:r>
              <a:rPr lang="en-IN" dirty="0"/>
              <a:t>, </a:t>
            </a:r>
            <a:r>
              <a:rPr lang="en-IN" b="1" dirty="0"/>
              <a:t>Datadog</a:t>
            </a:r>
            <a:r>
              <a:rPr lang="en-IN" dirty="0"/>
              <a:t>, </a:t>
            </a:r>
            <a:r>
              <a:rPr lang="en-IN" b="1" dirty="0"/>
              <a:t>New Relic</a:t>
            </a:r>
            <a:r>
              <a:rPr lang="en-IN" dirty="0"/>
              <a:t>, </a:t>
            </a:r>
            <a:r>
              <a:rPr lang="en-IN" b="1" dirty="0"/>
              <a:t>Elasticsearch</a:t>
            </a:r>
            <a:r>
              <a:rPr lang="en-IN" dirty="0"/>
              <a:t>, etc.</a:t>
            </a:r>
          </a:p>
          <a:p>
            <a:pPr>
              <a:buFont typeface="+mj-lt"/>
              <a:buAutoNum type="arabicPeriod"/>
            </a:pPr>
            <a:r>
              <a:rPr lang="en-IN" b="1" dirty="0"/>
              <a:t>Extensible</a:t>
            </a:r>
            <a:r>
              <a:rPr lang="en-IN" dirty="0"/>
              <a:t>:</a:t>
            </a:r>
          </a:p>
          <a:p>
            <a:pPr marL="742950" lvl="1" indent="-285750">
              <a:buFont typeface="+mj-lt"/>
              <a:buAutoNum type="arabicPeriod"/>
            </a:pPr>
            <a:r>
              <a:rPr lang="en-IN" dirty="0"/>
              <a:t>You can add custom receivers, processors, or exporters.</a:t>
            </a:r>
          </a:p>
          <a:p>
            <a:pPr marL="742950" lvl="1" indent="-285750">
              <a:buFont typeface="+mj-lt"/>
              <a:buAutoNum type="arabicPeriod"/>
            </a:pPr>
            <a:r>
              <a:rPr lang="en-IN" dirty="0"/>
              <a:t>Distributions like </a:t>
            </a:r>
            <a:r>
              <a:rPr lang="en-IN" b="1" dirty="0" err="1"/>
              <a:t>otel-contrib</a:t>
            </a:r>
            <a:r>
              <a:rPr lang="en-IN" dirty="0"/>
              <a:t> include community-contributed components.</a:t>
            </a:r>
          </a:p>
          <a:p>
            <a:endParaRPr lang="en-IN" dirty="0"/>
          </a:p>
        </p:txBody>
      </p:sp>
      <p:sp>
        <p:nvSpPr>
          <p:cNvPr id="2" name="Title 1">
            <a:extLst>
              <a:ext uri="{FF2B5EF4-FFF2-40B4-BE49-F238E27FC236}">
                <a16:creationId xmlns:a16="http://schemas.microsoft.com/office/drawing/2014/main" id="{4D77441A-E263-2096-22DE-962AA4D94CE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B1D2C217-7B29-6B59-6DBD-6717A3A25DE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2C2F0D7-303C-BC38-232B-A3C20CB38A0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855E40A0-A414-24C3-2B72-ED15455FA04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9116531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43CD-672B-C3F5-A265-5D41379193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F83D2A-38EE-EEE5-C0A8-E1FBBC9805E1}"/>
              </a:ext>
            </a:extLst>
          </p:cNvPr>
          <p:cNvSpPr>
            <a:spLocks noGrp="1"/>
          </p:cNvSpPr>
          <p:nvPr>
            <p:ph sz="quarter" idx="12"/>
          </p:nvPr>
        </p:nvSpPr>
        <p:spPr>
          <a:xfrm>
            <a:off x="457201" y="1381124"/>
            <a:ext cx="8228012" cy="5095875"/>
          </a:xfrm>
        </p:spPr>
        <p:txBody>
          <a:bodyPr>
            <a:normAutofit/>
          </a:bodyPr>
          <a:lstStyle/>
          <a:p>
            <a:pPr>
              <a:buNone/>
            </a:pPr>
            <a:r>
              <a:rPr lang="en-US" b="1" dirty="0"/>
              <a:t>Core Components:</a:t>
            </a:r>
          </a:p>
          <a:p>
            <a:pPr>
              <a:buFont typeface="Arial" panose="020B0604020202020204" pitchFamily="34" charset="0"/>
              <a:buChar char="•"/>
            </a:pPr>
            <a:r>
              <a:rPr lang="en-US" b="1" dirty="0"/>
              <a:t>Receivers</a:t>
            </a:r>
            <a:r>
              <a:rPr lang="en-US" dirty="0"/>
              <a:t>: Ingest telemetry data.</a:t>
            </a:r>
          </a:p>
          <a:p>
            <a:pPr>
              <a:buFont typeface="Arial" panose="020B0604020202020204" pitchFamily="34" charset="0"/>
              <a:buChar char="•"/>
            </a:pPr>
            <a:r>
              <a:rPr lang="en-US" b="1" dirty="0"/>
              <a:t>Processors</a:t>
            </a:r>
            <a:r>
              <a:rPr lang="en-US" dirty="0"/>
              <a:t>: Modify/enrich telemetry.</a:t>
            </a:r>
          </a:p>
          <a:p>
            <a:pPr>
              <a:buFont typeface="Arial" panose="020B0604020202020204" pitchFamily="34" charset="0"/>
              <a:buChar char="•"/>
            </a:pPr>
            <a:r>
              <a:rPr lang="en-US" b="1" dirty="0"/>
              <a:t>Exporters</a:t>
            </a:r>
            <a:r>
              <a:rPr lang="en-US" dirty="0"/>
              <a:t>: Send telemetry to observability platforms.</a:t>
            </a:r>
          </a:p>
          <a:p>
            <a:pPr>
              <a:buFont typeface="Arial" panose="020B0604020202020204" pitchFamily="34" charset="0"/>
              <a:buChar char="•"/>
            </a:pPr>
            <a:r>
              <a:rPr lang="en-US" b="1" dirty="0"/>
              <a:t>Extensions</a:t>
            </a:r>
            <a:r>
              <a:rPr lang="en-US" dirty="0"/>
              <a:t>: Support services like health checks, </a:t>
            </a:r>
            <a:r>
              <a:rPr lang="en-US" dirty="0" err="1"/>
              <a:t>pprof</a:t>
            </a:r>
            <a:r>
              <a:rPr lang="en-US" dirty="0"/>
              <a:t>, </a:t>
            </a:r>
            <a:r>
              <a:rPr lang="en-US" dirty="0" err="1"/>
              <a:t>zpages</a:t>
            </a:r>
            <a:r>
              <a:rPr lang="en-US" dirty="0"/>
              <a:t>.</a:t>
            </a:r>
          </a:p>
          <a:p>
            <a:endParaRPr lang="en-IN" dirty="0"/>
          </a:p>
        </p:txBody>
      </p:sp>
      <p:sp>
        <p:nvSpPr>
          <p:cNvPr id="2" name="Title 1">
            <a:extLst>
              <a:ext uri="{FF2B5EF4-FFF2-40B4-BE49-F238E27FC236}">
                <a16:creationId xmlns:a16="http://schemas.microsoft.com/office/drawing/2014/main" id="{0F70AB0B-CDB1-03B8-974D-78F444DDF6F0}"/>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EFB0CD96-5046-6395-BBE9-2D8FB11230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BE98687-C844-96BF-854D-482E642E513A}"/>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03919990-1DAC-3B02-27B9-911E1C401ED5}"/>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517361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B2B5E-1DCD-3579-E04E-EF11241921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25116-0504-29F4-0C7B-201E009AA4C4}"/>
              </a:ext>
            </a:extLst>
          </p:cNvPr>
          <p:cNvSpPr>
            <a:spLocks noGrp="1"/>
          </p:cNvSpPr>
          <p:nvPr>
            <p:ph sz="quarter" idx="12"/>
          </p:nvPr>
        </p:nvSpPr>
        <p:spPr>
          <a:xfrm>
            <a:off x="457201" y="1381124"/>
            <a:ext cx="8228012" cy="5095875"/>
          </a:xfrm>
        </p:spPr>
        <p:txBody>
          <a:bodyPr>
            <a:normAutofit/>
          </a:bodyPr>
          <a:lstStyle/>
          <a:p>
            <a:pPr>
              <a:buNone/>
            </a:pPr>
            <a:r>
              <a:rPr lang="en-US" b="1" dirty="0"/>
              <a:t>Collector Modes:</a:t>
            </a:r>
          </a:p>
          <a:p>
            <a:pPr>
              <a:buFont typeface="+mj-lt"/>
              <a:buAutoNum type="arabicPeriod"/>
            </a:pPr>
            <a:r>
              <a:rPr lang="en-US" b="1" dirty="0"/>
              <a:t>Agent</a:t>
            </a:r>
            <a:r>
              <a:rPr lang="en-US" dirty="0"/>
              <a:t>: Runs as a </a:t>
            </a:r>
            <a:r>
              <a:rPr lang="en-US" b="1" dirty="0"/>
              <a:t>sidecar</a:t>
            </a:r>
            <a:r>
              <a:rPr lang="en-US" dirty="0"/>
              <a:t> or on the host; close to the app.</a:t>
            </a:r>
          </a:p>
          <a:p>
            <a:pPr>
              <a:buFont typeface="+mj-lt"/>
              <a:buAutoNum type="arabicPeriod"/>
            </a:pPr>
            <a:r>
              <a:rPr lang="en-US" b="1" dirty="0"/>
              <a:t>Gateway</a:t>
            </a:r>
            <a:r>
              <a:rPr lang="en-US" dirty="0"/>
              <a:t>: Runs as a </a:t>
            </a:r>
            <a:r>
              <a:rPr lang="en-US" b="1" dirty="0"/>
              <a:t>central service</a:t>
            </a:r>
            <a:r>
              <a:rPr lang="en-US" dirty="0"/>
              <a:t>; receives from multiple agents or apps.</a:t>
            </a:r>
          </a:p>
          <a:p>
            <a:endParaRPr lang="en-IN" dirty="0"/>
          </a:p>
        </p:txBody>
      </p:sp>
      <p:sp>
        <p:nvSpPr>
          <p:cNvPr id="2" name="Title 1">
            <a:extLst>
              <a:ext uri="{FF2B5EF4-FFF2-40B4-BE49-F238E27FC236}">
                <a16:creationId xmlns:a16="http://schemas.microsoft.com/office/drawing/2014/main" id="{72A2CC3F-D57A-6663-5AA5-10C86D1D85F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8FDD094E-52F0-FC5E-DAFC-9637DC6305C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97FFF568-B492-EA22-7F83-D526967299D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8531139C-36BF-BAE9-C8FA-5CDC7C2DFD39}"/>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730106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DB1D0-52DA-7DAB-5117-EF8F18968D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7CA720-AD9B-10E6-EB57-5F3141E993C2}"/>
              </a:ext>
            </a:extLst>
          </p:cNvPr>
          <p:cNvSpPr>
            <a:spLocks noGrp="1"/>
          </p:cNvSpPr>
          <p:nvPr>
            <p:ph sz="quarter" idx="12"/>
          </p:nvPr>
        </p:nvSpPr>
        <p:spPr>
          <a:xfrm>
            <a:off x="457201" y="1381124"/>
            <a:ext cx="8228012" cy="5095875"/>
          </a:xfrm>
        </p:spPr>
        <p:txBody>
          <a:bodyPr>
            <a:normAutofit/>
          </a:bodyPr>
          <a:lstStyle/>
          <a:p>
            <a:pPr>
              <a:buNone/>
            </a:pPr>
            <a:r>
              <a:rPr lang="en-US" b="1" dirty="0"/>
              <a:t>Common Use Cases:</a:t>
            </a:r>
          </a:p>
          <a:p>
            <a:pPr>
              <a:buFont typeface="Arial" panose="020B0604020202020204" pitchFamily="34" charset="0"/>
              <a:buChar char="•"/>
            </a:pPr>
            <a:r>
              <a:rPr lang="en-US" dirty="0"/>
              <a:t>Collect </a:t>
            </a:r>
            <a:r>
              <a:rPr lang="en-US" b="1" dirty="0"/>
              <a:t>traces</a:t>
            </a:r>
            <a:r>
              <a:rPr lang="en-US" dirty="0"/>
              <a:t> from microservices and export to </a:t>
            </a:r>
            <a:r>
              <a:rPr lang="en-US" b="1" dirty="0"/>
              <a:t>Jaeger</a:t>
            </a:r>
            <a:r>
              <a:rPr lang="en-US" dirty="0"/>
              <a:t>.</a:t>
            </a:r>
          </a:p>
          <a:p>
            <a:pPr>
              <a:buFont typeface="Arial" panose="020B0604020202020204" pitchFamily="34" charset="0"/>
              <a:buChar char="•"/>
            </a:pPr>
            <a:r>
              <a:rPr lang="en-US" dirty="0"/>
              <a:t>Collect </a:t>
            </a:r>
            <a:r>
              <a:rPr lang="en-US" b="1" dirty="0"/>
              <a:t>metrics</a:t>
            </a:r>
            <a:r>
              <a:rPr lang="en-US" dirty="0"/>
              <a:t> from applications and export to </a:t>
            </a:r>
            <a:r>
              <a:rPr lang="en-US" b="1" dirty="0"/>
              <a:t>Prometheus</a:t>
            </a:r>
            <a:r>
              <a:rPr lang="en-US" dirty="0"/>
              <a:t>.</a:t>
            </a:r>
          </a:p>
          <a:p>
            <a:pPr>
              <a:buFont typeface="Arial" panose="020B0604020202020204" pitchFamily="34" charset="0"/>
              <a:buChar char="•"/>
            </a:pPr>
            <a:r>
              <a:rPr lang="en-US" dirty="0"/>
              <a:t>Process logs and send them to </a:t>
            </a:r>
            <a:r>
              <a:rPr lang="en-US" b="1" dirty="0"/>
              <a:t>Elasticsearch</a:t>
            </a:r>
            <a:r>
              <a:rPr lang="en-US" dirty="0"/>
              <a:t>.</a:t>
            </a:r>
          </a:p>
          <a:p>
            <a:endParaRPr lang="en-IN" dirty="0"/>
          </a:p>
        </p:txBody>
      </p:sp>
      <p:sp>
        <p:nvSpPr>
          <p:cNvPr id="2" name="Title 1">
            <a:extLst>
              <a:ext uri="{FF2B5EF4-FFF2-40B4-BE49-F238E27FC236}">
                <a16:creationId xmlns:a16="http://schemas.microsoft.com/office/drawing/2014/main" id="{070F6605-A20F-2724-8C27-A40A4BCB3B67}"/>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433DEA3C-DF1E-7846-B4AF-AE0F8950908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B22815F1-8BE7-00BE-71E3-65D789787B3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AEE574F3-BA32-ED81-5D93-6514A0AA509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7016729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3FC9C-5957-4531-52AC-A3F255CF2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102B1-2FA2-4008-FF88-73209C8BE31F}"/>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04A25206-180F-F106-E7B9-D10E9DBC429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34C5BAF-3408-10A9-AF21-88F967A44F57}"/>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C35EBE3F-B3FD-0A9D-61D1-4EAA836E73A2}"/>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D263BFAB-848E-ABFB-6D29-1A1ED35538BC}"/>
              </a:ext>
            </a:extLst>
          </p:cNvPr>
          <p:cNvPicPr>
            <a:picLocks noChangeAspect="1"/>
          </p:cNvPicPr>
          <p:nvPr/>
        </p:nvPicPr>
        <p:blipFill>
          <a:blip r:embed="rId2"/>
          <a:stretch>
            <a:fillRect/>
          </a:stretch>
        </p:blipFill>
        <p:spPr>
          <a:xfrm>
            <a:off x="609600" y="1757150"/>
            <a:ext cx="7614915" cy="4110250"/>
          </a:xfrm>
          <a:prstGeom prst="rect">
            <a:avLst/>
          </a:prstGeom>
        </p:spPr>
      </p:pic>
    </p:spTree>
    <p:extLst>
      <p:ext uri="{BB962C8B-B14F-4D97-AF65-F5344CB8AC3E}">
        <p14:creationId xmlns:p14="http://schemas.microsoft.com/office/powerpoint/2010/main" val="446741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a:bodyPr>
          <a:lstStyle/>
          <a:p>
            <a:r>
              <a:rPr lang="en-US" b="1" dirty="0"/>
              <a:t>Differences Between Logs and Events:</a:t>
            </a:r>
          </a:p>
          <a:p>
            <a:pPr lvl="1">
              <a:buFont typeface="Arial" panose="020B0604020202020204" pitchFamily="34" charset="0"/>
              <a:buChar char="•"/>
            </a:pPr>
            <a:r>
              <a:rPr lang="en-US" b="1" dirty="0"/>
              <a:t>Granularity:</a:t>
            </a:r>
            <a:r>
              <a:rPr lang="en-US" dirty="0"/>
              <a:t> Logs are more granular and detailed, capturing every action or change in a system, while events highlight more significant occurrences.</a:t>
            </a:r>
          </a:p>
          <a:p>
            <a:pPr lvl="1">
              <a:buFont typeface="Arial" panose="020B0604020202020204" pitchFamily="34" charset="0"/>
              <a:buChar char="•"/>
            </a:pPr>
            <a:r>
              <a:rPr lang="en-US" b="1" dirty="0"/>
              <a:t>Purpose:</a:t>
            </a:r>
            <a:r>
              <a:rPr lang="en-US" dirty="0"/>
              <a:t> Logs are used for detailed analysis, diagnostics, and audit trails, whereas events focus on triggering alerts, monitoring system health, and identifying critical issues.</a:t>
            </a:r>
          </a:p>
          <a:p>
            <a:pPr lvl="1">
              <a:buFont typeface="Arial" panose="020B0604020202020204" pitchFamily="34" charset="0"/>
              <a:buChar char="•"/>
            </a:pPr>
            <a:r>
              <a:rPr lang="en-US" b="1" dirty="0"/>
              <a:t>Data Structure:</a:t>
            </a:r>
            <a:r>
              <a:rPr lang="en-US" dirty="0"/>
              <a:t> Logs are often unstructured or semi-structured (e.g., text files), while events tend to be structured and can be more easily parsed by monitoring tools.</a:t>
            </a:r>
          </a:p>
          <a:p>
            <a:pPr lvl="1">
              <a:buFont typeface="Arial" panose="020B0604020202020204" pitchFamily="34" charset="0"/>
              <a:buChar char="•"/>
            </a:pPr>
            <a:r>
              <a:rPr lang="en-US" b="1" dirty="0"/>
              <a:t>Storage:</a:t>
            </a:r>
            <a:r>
              <a:rPr lang="en-US" dirty="0"/>
              <a:t> Logs are often stored for a long time to track past actions, while events are typically used in real-time for immediate responses or alerts.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71710477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D7716-E917-20EA-2724-91592EA9512A}"/>
              </a:ext>
            </a:extLst>
          </p:cNvPr>
          <p:cNvSpPr>
            <a:spLocks noGrp="1"/>
          </p:cNvSpPr>
          <p:nvPr>
            <p:ph sz="quarter" idx="12"/>
          </p:nvPr>
        </p:nvSpPr>
        <p:spPr/>
        <p:txBody>
          <a:bodyPr/>
          <a:lstStyle/>
          <a:p>
            <a:pPr>
              <a:buNone/>
            </a:pPr>
            <a:r>
              <a:rPr lang="en-US" b="1" dirty="0"/>
              <a:t>Overview:</a:t>
            </a:r>
          </a:p>
          <a:p>
            <a:r>
              <a:rPr lang="en-US" dirty="0"/>
              <a:t>Grafana Mimir is a </a:t>
            </a:r>
            <a:r>
              <a:rPr lang="en-US" b="1" dirty="0"/>
              <a:t>highly scalable, long-term storage backend for Prometheus metrics</a:t>
            </a:r>
            <a:r>
              <a:rPr lang="en-US" dirty="0"/>
              <a:t>, optimized for large-scale environments.</a:t>
            </a:r>
          </a:p>
          <a:p>
            <a:endParaRPr lang="en-IN" dirty="0"/>
          </a:p>
        </p:txBody>
      </p:sp>
      <p:sp>
        <p:nvSpPr>
          <p:cNvPr id="3" name="Title 2">
            <a:extLst>
              <a:ext uri="{FF2B5EF4-FFF2-40B4-BE49-F238E27FC236}">
                <a16:creationId xmlns:a16="http://schemas.microsoft.com/office/drawing/2014/main" id="{AEE1DC8F-FF4A-0D8A-5A36-ECC9FA262D14}"/>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428044416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EB65D-8523-489F-AA69-6400498A15E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4F4DC5-849F-33E1-37C6-131A4500A976}"/>
              </a:ext>
            </a:extLst>
          </p:cNvPr>
          <p:cNvSpPr>
            <a:spLocks noGrp="1"/>
          </p:cNvSpPr>
          <p:nvPr>
            <p:ph sz="quarter" idx="12"/>
          </p:nvPr>
        </p:nvSpPr>
        <p:spPr/>
        <p:txBody>
          <a:bodyPr/>
          <a:lstStyle/>
          <a:p>
            <a:pPr>
              <a:buNone/>
            </a:pPr>
            <a:r>
              <a:rPr lang="en-US" b="1" dirty="0"/>
              <a:t>Key Features:</a:t>
            </a:r>
          </a:p>
          <a:p>
            <a:pPr>
              <a:buFont typeface="Arial" panose="020B0604020202020204" pitchFamily="34" charset="0"/>
              <a:buChar char="•"/>
            </a:pPr>
            <a:r>
              <a:rPr lang="en-US" b="1" dirty="0"/>
              <a:t>Horizontal Scalability:</a:t>
            </a:r>
            <a:r>
              <a:rPr lang="en-US" dirty="0"/>
              <a:t> Handle massive amounts of Prometheus metrics.</a:t>
            </a:r>
          </a:p>
          <a:p>
            <a:pPr>
              <a:buFont typeface="Arial" panose="020B0604020202020204" pitchFamily="34" charset="0"/>
              <a:buChar char="•"/>
            </a:pPr>
            <a:r>
              <a:rPr lang="en-US" b="1" dirty="0"/>
              <a:t>Multi-Tenancy:</a:t>
            </a:r>
            <a:r>
              <a:rPr lang="en-US" dirty="0"/>
              <a:t> Supports isolated metric storage for different users/teams.</a:t>
            </a:r>
          </a:p>
          <a:p>
            <a:pPr>
              <a:buFont typeface="Arial" panose="020B0604020202020204" pitchFamily="34" charset="0"/>
              <a:buChar char="•"/>
            </a:pPr>
            <a:r>
              <a:rPr lang="en-US" b="1" dirty="0"/>
              <a:t>High Availability:</a:t>
            </a:r>
            <a:r>
              <a:rPr lang="en-US" dirty="0"/>
              <a:t> Supports sharding and replication.</a:t>
            </a:r>
          </a:p>
          <a:p>
            <a:pPr>
              <a:buFont typeface="Arial" panose="020B0604020202020204" pitchFamily="34" charset="0"/>
              <a:buChar char="•"/>
            </a:pPr>
            <a:r>
              <a:rPr lang="en-US" b="1" dirty="0"/>
              <a:t>Integration:</a:t>
            </a:r>
            <a:r>
              <a:rPr lang="en-US" dirty="0"/>
              <a:t> Works seamlessly with Grafana for visualization.</a:t>
            </a:r>
          </a:p>
          <a:p>
            <a:endParaRPr lang="en-IN" dirty="0"/>
          </a:p>
        </p:txBody>
      </p:sp>
      <p:sp>
        <p:nvSpPr>
          <p:cNvPr id="3" name="Title 2">
            <a:extLst>
              <a:ext uri="{FF2B5EF4-FFF2-40B4-BE49-F238E27FC236}">
                <a16:creationId xmlns:a16="http://schemas.microsoft.com/office/drawing/2014/main" id="{9E2A4387-46CA-BABA-6A39-1281081F0E71}"/>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377432095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7AAC-BC26-B3F1-681B-CE495AE9566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06427B-CA41-0EFE-1802-450EB44EED85}"/>
              </a:ext>
            </a:extLst>
          </p:cNvPr>
          <p:cNvSpPr>
            <a:spLocks noGrp="1"/>
          </p:cNvSpPr>
          <p:nvPr>
            <p:ph sz="quarter" idx="12"/>
          </p:nvPr>
        </p:nvSpPr>
        <p:spPr/>
        <p:txBody>
          <a:bodyPr/>
          <a:lstStyle/>
          <a:p>
            <a:pPr>
              <a:buNone/>
            </a:pPr>
            <a:r>
              <a:rPr lang="en-US" b="1" dirty="0"/>
              <a:t>Use Case:</a:t>
            </a:r>
          </a:p>
          <a:p>
            <a:pPr>
              <a:buFont typeface="Arial" panose="020B0604020202020204" pitchFamily="34" charset="0"/>
              <a:buChar char="•"/>
            </a:pPr>
            <a:r>
              <a:rPr lang="en-US" dirty="0"/>
              <a:t>Store and query time-series metrics for long-term analysis.</a:t>
            </a:r>
          </a:p>
          <a:p>
            <a:pPr>
              <a:buFont typeface="Arial" panose="020B0604020202020204" pitchFamily="34" charset="0"/>
              <a:buChar char="•"/>
            </a:pPr>
            <a:r>
              <a:rPr lang="en-US" dirty="0"/>
              <a:t>Backend for Prometheus setups needing high availability and scalability.</a:t>
            </a:r>
          </a:p>
          <a:p>
            <a:pPr>
              <a:buFont typeface="Arial" panose="020B0604020202020204" pitchFamily="34" charset="0"/>
              <a:buChar char="•"/>
            </a:pPr>
            <a:r>
              <a:rPr lang="en-US" dirty="0"/>
              <a:t>Centralized metric storage across multiple Prometheus instances.</a:t>
            </a:r>
          </a:p>
          <a:p>
            <a:endParaRPr lang="en-IN" dirty="0"/>
          </a:p>
        </p:txBody>
      </p:sp>
      <p:sp>
        <p:nvSpPr>
          <p:cNvPr id="3" name="Title 2">
            <a:extLst>
              <a:ext uri="{FF2B5EF4-FFF2-40B4-BE49-F238E27FC236}">
                <a16:creationId xmlns:a16="http://schemas.microsoft.com/office/drawing/2014/main" id="{4A019875-B7A0-56D7-5F35-B8F69F6DC02F}"/>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177267905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F3FB7-F722-BF14-1170-C8538C4CDF9A}"/>
              </a:ext>
            </a:extLst>
          </p:cNvPr>
          <p:cNvSpPr>
            <a:spLocks noGrp="1"/>
          </p:cNvSpPr>
          <p:nvPr>
            <p:ph sz="quarter" idx="12"/>
          </p:nvPr>
        </p:nvSpPr>
        <p:spPr/>
        <p:txBody>
          <a:bodyPr>
            <a:normAutofit fontScale="85000" lnSpcReduction="10000"/>
          </a:bodyPr>
          <a:lstStyle/>
          <a:p>
            <a:pPr>
              <a:buFont typeface="+mj-lt"/>
              <a:buAutoNum type="arabicPeriod"/>
            </a:pPr>
            <a:r>
              <a:rPr lang="en-IN" b="1" dirty="0"/>
              <a:t>Instrumentation:</a:t>
            </a:r>
            <a:endParaRPr lang="en-IN" dirty="0"/>
          </a:p>
          <a:p>
            <a:pPr marL="742950" lvl="1" indent="-285750">
              <a:buFont typeface="+mj-lt"/>
              <a:buAutoNum type="arabicPeriod"/>
            </a:pPr>
            <a:r>
              <a:rPr lang="en-IN" dirty="0"/>
              <a:t>Use </a:t>
            </a:r>
            <a:r>
              <a:rPr lang="en-IN" b="1" dirty="0" err="1"/>
              <a:t>OpenTelemetry</a:t>
            </a:r>
            <a:r>
              <a:rPr lang="en-IN" b="1" dirty="0"/>
              <a:t> SDK</a:t>
            </a:r>
            <a:r>
              <a:rPr lang="en-IN" dirty="0"/>
              <a:t> in applications to capture traces and metrics.</a:t>
            </a:r>
          </a:p>
          <a:p>
            <a:pPr marL="742950" lvl="1" indent="-285750">
              <a:buFont typeface="+mj-lt"/>
              <a:buAutoNum type="arabicPeriod"/>
            </a:pPr>
            <a:r>
              <a:rPr lang="en-IN" dirty="0"/>
              <a:t>Use </a:t>
            </a:r>
            <a:r>
              <a:rPr lang="en-IN" b="1" dirty="0" err="1"/>
              <a:t>Telegraf</a:t>
            </a:r>
            <a:r>
              <a:rPr lang="en-IN" dirty="0"/>
              <a:t> to gather system-level metrics.</a:t>
            </a:r>
          </a:p>
          <a:p>
            <a:pPr>
              <a:buFont typeface="+mj-lt"/>
              <a:buAutoNum type="arabicPeriod"/>
            </a:pPr>
            <a:r>
              <a:rPr lang="en-IN" b="1" dirty="0"/>
              <a:t>Data Collection:</a:t>
            </a:r>
            <a:endParaRPr lang="en-IN" dirty="0"/>
          </a:p>
          <a:p>
            <a:pPr marL="742950" lvl="1" indent="-285750">
              <a:buFont typeface="+mj-lt"/>
              <a:buAutoNum type="arabicPeriod"/>
            </a:pPr>
            <a:r>
              <a:rPr lang="en-IN" dirty="0"/>
              <a:t>Send telemetry data to </a:t>
            </a:r>
            <a:r>
              <a:rPr lang="en-IN" b="1" dirty="0" err="1"/>
              <a:t>OpenTelemetry</a:t>
            </a:r>
            <a:r>
              <a:rPr lang="en-IN" b="1" dirty="0"/>
              <a:t> Collector</a:t>
            </a:r>
            <a:r>
              <a:rPr lang="en-IN" dirty="0"/>
              <a:t>.</a:t>
            </a:r>
          </a:p>
          <a:p>
            <a:pPr marL="742950" lvl="1" indent="-285750">
              <a:buFont typeface="+mj-lt"/>
              <a:buAutoNum type="arabicPeriod"/>
            </a:pPr>
            <a:r>
              <a:rPr lang="en-IN" dirty="0" err="1"/>
              <a:t>Telegraf</a:t>
            </a:r>
            <a:r>
              <a:rPr lang="en-IN" dirty="0"/>
              <a:t> sends metrics directly to </a:t>
            </a:r>
            <a:r>
              <a:rPr lang="en-IN" b="1" dirty="0"/>
              <a:t>Prometheus</a:t>
            </a:r>
            <a:r>
              <a:rPr lang="en-IN" dirty="0"/>
              <a:t> or </a:t>
            </a:r>
            <a:r>
              <a:rPr lang="en-IN" b="1" dirty="0" err="1"/>
              <a:t>OTel</a:t>
            </a:r>
            <a:r>
              <a:rPr lang="en-IN" b="1" dirty="0"/>
              <a:t> Collector</a:t>
            </a:r>
            <a:r>
              <a:rPr lang="en-IN" dirty="0"/>
              <a:t>.</a:t>
            </a:r>
          </a:p>
          <a:p>
            <a:pPr>
              <a:buFont typeface="+mj-lt"/>
              <a:buAutoNum type="arabicPeriod"/>
            </a:pPr>
            <a:r>
              <a:rPr lang="en-IN" b="1" dirty="0"/>
              <a:t>Storage:</a:t>
            </a:r>
            <a:endParaRPr lang="en-IN" dirty="0"/>
          </a:p>
          <a:p>
            <a:pPr marL="742950" lvl="1" indent="-285750">
              <a:buFont typeface="+mj-lt"/>
              <a:buAutoNum type="arabicPeriod"/>
            </a:pPr>
            <a:r>
              <a:rPr lang="en-IN" dirty="0" err="1"/>
              <a:t>OpenTelemetry</a:t>
            </a:r>
            <a:r>
              <a:rPr lang="en-IN" dirty="0"/>
              <a:t> Collector exports metrics to </a:t>
            </a:r>
            <a:r>
              <a:rPr lang="en-IN" b="1" dirty="0"/>
              <a:t>Prometheus Remote Write</a:t>
            </a:r>
            <a:r>
              <a:rPr lang="en-IN" dirty="0"/>
              <a:t> or </a:t>
            </a:r>
            <a:r>
              <a:rPr lang="en-IN" b="1" dirty="0"/>
              <a:t>Grafana Mimir</a:t>
            </a:r>
            <a:r>
              <a:rPr lang="en-IN" dirty="0"/>
              <a:t>.</a:t>
            </a:r>
          </a:p>
          <a:p>
            <a:pPr marL="742950" lvl="1" indent="-285750">
              <a:buFont typeface="+mj-lt"/>
              <a:buAutoNum type="arabicPeriod"/>
            </a:pPr>
            <a:r>
              <a:rPr lang="en-IN" dirty="0" err="1"/>
              <a:t>Telegraf</a:t>
            </a:r>
            <a:r>
              <a:rPr lang="en-IN" dirty="0"/>
              <a:t> can also push to </a:t>
            </a:r>
            <a:r>
              <a:rPr lang="en-IN" b="1" dirty="0"/>
              <a:t>Mimir</a:t>
            </a:r>
            <a:r>
              <a:rPr lang="en-IN" dirty="0"/>
              <a:t> (via Prometheus output plugin).</a:t>
            </a:r>
          </a:p>
          <a:p>
            <a:pPr>
              <a:buFont typeface="+mj-lt"/>
              <a:buAutoNum type="arabicPeriod"/>
            </a:pPr>
            <a:r>
              <a:rPr lang="en-IN" b="1" dirty="0"/>
              <a:t>Visualization:</a:t>
            </a:r>
            <a:endParaRPr lang="en-IN" dirty="0"/>
          </a:p>
          <a:p>
            <a:pPr marL="742950" lvl="1" indent="-285750">
              <a:buFont typeface="+mj-lt"/>
              <a:buAutoNum type="arabicPeriod"/>
            </a:pPr>
            <a:r>
              <a:rPr lang="en-IN" b="1" dirty="0"/>
              <a:t>Grafana</a:t>
            </a:r>
            <a:r>
              <a:rPr lang="en-IN" dirty="0"/>
              <a:t> reads from </a:t>
            </a:r>
            <a:r>
              <a:rPr lang="en-IN" b="1" dirty="0"/>
              <a:t>Mimir</a:t>
            </a:r>
            <a:r>
              <a:rPr lang="en-IN" dirty="0"/>
              <a:t> to visualize metrics and traces.</a:t>
            </a:r>
          </a:p>
          <a:p>
            <a:endParaRPr lang="en-IN" dirty="0"/>
          </a:p>
        </p:txBody>
      </p:sp>
      <p:sp>
        <p:nvSpPr>
          <p:cNvPr id="3" name="Title 2">
            <a:extLst>
              <a:ext uri="{FF2B5EF4-FFF2-40B4-BE49-F238E27FC236}">
                <a16:creationId xmlns:a16="http://schemas.microsoft.com/office/drawing/2014/main" id="{39D05299-DE2D-0F20-97F4-DCA04DD7A46F}"/>
              </a:ext>
            </a:extLst>
          </p:cNvPr>
          <p:cNvSpPr>
            <a:spLocks noGrp="1"/>
          </p:cNvSpPr>
          <p:nvPr>
            <p:ph type="title"/>
          </p:nvPr>
        </p:nvSpPr>
        <p:spPr/>
        <p:txBody>
          <a:bodyPr/>
          <a:lstStyle/>
          <a:p>
            <a:r>
              <a:rPr lang="en-IN" dirty="0"/>
              <a:t>Integration Workflow Example</a:t>
            </a:r>
          </a:p>
        </p:txBody>
      </p:sp>
    </p:spTree>
    <p:extLst>
      <p:ext uri="{BB962C8B-B14F-4D97-AF65-F5344CB8AC3E}">
        <p14:creationId xmlns:p14="http://schemas.microsoft.com/office/powerpoint/2010/main" val="70080699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82232-4231-4497-D58A-B33CD2516921}"/>
              </a:ext>
            </a:extLst>
          </p:cNvPr>
          <p:cNvSpPr>
            <a:spLocks noGrp="1"/>
          </p:cNvSpPr>
          <p:nvPr>
            <p:ph type="title"/>
          </p:nvPr>
        </p:nvSpPr>
        <p:spPr/>
        <p:txBody>
          <a:bodyPr/>
          <a:lstStyle/>
          <a:p>
            <a:r>
              <a:rPr lang="en-IN" dirty="0"/>
              <a:t>Comparison of Roles</a:t>
            </a:r>
          </a:p>
        </p:txBody>
      </p:sp>
      <p:pic>
        <p:nvPicPr>
          <p:cNvPr id="5" name="Picture 4">
            <a:extLst>
              <a:ext uri="{FF2B5EF4-FFF2-40B4-BE49-F238E27FC236}">
                <a16:creationId xmlns:a16="http://schemas.microsoft.com/office/drawing/2014/main" id="{4198FE1C-07BF-5951-A45B-2660EDD1046F}"/>
              </a:ext>
            </a:extLst>
          </p:cNvPr>
          <p:cNvPicPr>
            <a:picLocks noChangeAspect="1"/>
          </p:cNvPicPr>
          <p:nvPr/>
        </p:nvPicPr>
        <p:blipFill>
          <a:blip r:embed="rId2"/>
          <a:stretch>
            <a:fillRect/>
          </a:stretch>
        </p:blipFill>
        <p:spPr>
          <a:xfrm>
            <a:off x="85099" y="2176486"/>
            <a:ext cx="8973802" cy="2543530"/>
          </a:xfrm>
          <a:prstGeom prst="rect">
            <a:avLst/>
          </a:prstGeom>
        </p:spPr>
      </p:pic>
    </p:spTree>
    <p:extLst>
      <p:ext uri="{BB962C8B-B14F-4D97-AF65-F5344CB8AC3E}">
        <p14:creationId xmlns:p14="http://schemas.microsoft.com/office/powerpoint/2010/main" val="375865201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EA5A-E767-1174-97A1-C97EEBB7A77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D0B36E-003D-3B87-707D-9183222B6806}"/>
              </a:ext>
            </a:extLst>
          </p:cNvPr>
          <p:cNvSpPr>
            <a:spLocks noGrp="1"/>
          </p:cNvSpPr>
          <p:nvPr>
            <p:ph sz="quarter" idx="12"/>
          </p:nvPr>
        </p:nvSpPr>
        <p:spPr/>
        <p:txBody>
          <a:bodyPr/>
          <a:lstStyle/>
          <a:p>
            <a:r>
              <a:rPr lang="en-IN" dirty="0"/>
              <a:t>Microservice App: </a:t>
            </a:r>
          </a:p>
          <a:p>
            <a:pPr lvl="1"/>
            <a:r>
              <a:rPr lang="en-IN" dirty="0"/>
              <a:t>Uses Open Telemetry to generate traces and metrics.</a:t>
            </a:r>
          </a:p>
          <a:p>
            <a:r>
              <a:rPr lang="en-IN" dirty="0"/>
              <a:t>Host Server: </a:t>
            </a:r>
          </a:p>
          <a:p>
            <a:pPr lvl="1"/>
            <a:r>
              <a:rPr lang="en-IN" dirty="0"/>
              <a:t>Runs </a:t>
            </a:r>
            <a:r>
              <a:rPr lang="en-IN" dirty="0" err="1"/>
              <a:t>Telegraf</a:t>
            </a:r>
            <a:r>
              <a:rPr lang="en-IN" dirty="0"/>
              <a:t> to collect CPU, memory, and disk metrics.</a:t>
            </a:r>
          </a:p>
          <a:p>
            <a:r>
              <a:rPr lang="en-IN" dirty="0"/>
              <a:t>Both push data to Open Telemetry Collector.</a:t>
            </a:r>
          </a:p>
          <a:p>
            <a:r>
              <a:rPr lang="en-IN" dirty="0"/>
              <a:t>Collector exports data to Grafana Mimir.</a:t>
            </a:r>
          </a:p>
          <a:p>
            <a:r>
              <a:rPr lang="en-US" dirty="0"/>
              <a:t>Metrics and traces are visualized in </a:t>
            </a:r>
            <a:r>
              <a:rPr lang="en-US" b="1" dirty="0"/>
              <a:t>Grafana Dashboards</a:t>
            </a:r>
            <a:r>
              <a:rPr lang="en-US" dirty="0"/>
              <a:t>.</a:t>
            </a:r>
            <a:endParaRPr lang="en-IN" dirty="0"/>
          </a:p>
        </p:txBody>
      </p:sp>
      <p:sp>
        <p:nvSpPr>
          <p:cNvPr id="3" name="Title 2">
            <a:extLst>
              <a:ext uri="{FF2B5EF4-FFF2-40B4-BE49-F238E27FC236}">
                <a16:creationId xmlns:a16="http://schemas.microsoft.com/office/drawing/2014/main" id="{6B22A795-F330-75BE-CFD9-0D9A8DD257FA}"/>
              </a:ext>
            </a:extLst>
          </p:cNvPr>
          <p:cNvSpPr>
            <a:spLocks noGrp="1"/>
          </p:cNvSpPr>
          <p:nvPr>
            <p:ph type="title"/>
          </p:nvPr>
        </p:nvSpPr>
        <p:spPr/>
        <p:txBody>
          <a:bodyPr/>
          <a:lstStyle/>
          <a:p>
            <a:r>
              <a:rPr lang="en-IN" dirty="0"/>
              <a:t>Real-World Scenario Example</a:t>
            </a:r>
          </a:p>
        </p:txBody>
      </p:sp>
    </p:spTree>
    <p:extLst>
      <p:ext uri="{BB962C8B-B14F-4D97-AF65-F5344CB8AC3E}">
        <p14:creationId xmlns:p14="http://schemas.microsoft.com/office/powerpoint/2010/main" val="41963282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Use Cases of Logs and Events:</a:t>
            </a:r>
          </a:p>
          <a:p>
            <a:pPr lvl="1">
              <a:buFont typeface="Arial" panose="020B0604020202020204" pitchFamily="34" charset="0"/>
              <a:buChar char="•"/>
            </a:pPr>
            <a:r>
              <a:rPr lang="en-US" b="1" dirty="0"/>
              <a:t>Troubleshooting:</a:t>
            </a:r>
            <a:r>
              <a:rPr lang="en-US" dirty="0"/>
              <a:t> When a system issue occurs, logs help pinpoint the exact sequence of actions that led to the issue. </a:t>
            </a:r>
          </a:p>
          <a:p>
            <a:pPr lvl="1">
              <a:buFont typeface="Arial" panose="020B0604020202020204" pitchFamily="34" charset="0"/>
              <a:buChar char="•"/>
            </a:pPr>
            <a:r>
              <a:rPr lang="en-US" dirty="0"/>
              <a:t>For example, an error log in a web server could reveal why a particular page failed to load.</a:t>
            </a:r>
          </a:p>
          <a:p>
            <a:pPr lvl="1">
              <a:buFont typeface="Arial" panose="020B0604020202020204" pitchFamily="34" charset="0"/>
              <a:buChar char="•"/>
            </a:pPr>
            <a:r>
              <a:rPr lang="en-US" b="1" dirty="0"/>
              <a:t>Security Monitoring:</a:t>
            </a:r>
            <a:r>
              <a:rPr lang="en-US" dirty="0"/>
              <a:t> Security logs and events help detect suspicious behavior such as failed login attempts, unauthorized access, or malware activity. </a:t>
            </a:r>
          </a:p>
          <a:p>
            <a:pPr lvl="1">
              <a:buFont typeface="Arial" panose="020B0604020202020204" pitchFamily="34" charset="0"/>
              <a:buChar char="•"/>
            </a:pPr>
            <a:r>
              <a:rPr lang="en-US" dirty="0"/>
              <a:t>Event monitoring tools can raise an alert if certain thresholds are breached (e.g., multiple failed login attempts).</a:t>
            </a:r>
          </a:p>
          <a:p>
            <a:pPr marL="0" indent="0">
              <a:buNone/>
            </a:pPr>
            <a:endParaRPr lang="en-US"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2689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dirty="0"/>
              <a:t>Performance Analysis: </a:t>
            </a:r>
          </a:p>
          <a:p>
            <a:pPr lvl="1"/>
            <a:r>
              <a:rPr lang="en-US" dirty="0"/>
              <a:t>Logs can capture metrics such as CPU usage, memory consumption, and network traffic, helping administrators detect performance bottlenecks or inefficient processes.</a:t>
            </a:r>
          </a:p>
          <a:p>
            <a:pPr lvl="1"/>
            <a:r>
              <a:rPr lang="en-US" dirty="0"/>
              <a:t>Compliance Auditing: Logs serve as a record of system activity, which is often required for regulatory compliance.</a:t>
            </a:r>
          </a:p>
          <a:p>
            <a:pPr lvl="1"/>
            <a:r>
              <a:rPr lang="en-US" dirty="0"/>
              <a:t>Logs can show who accessed data, when, and what actions were taken.</a:t>
            </a:r>
          </a:p>
          <a:p>
            <a:pPr lvl="1"/>
            <a:r>
              <a:rPr lang="en-US" dirty="0"/>
              <a:t>Real-Time Monitoring and Alerting: Event management systems (like SIEM or APM tools) continuously monitor systems for events that may require immediate action, such as security breaches or system outages.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16738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10242" name="Picture 2">
            <a:extLst>
              <a:ext uri="{FF2B5EF4-FFF2-40B4-BE49-F238E27FC236}">
                <a16:creationId xmlns:a16="http://schemas.microsoft.com/office/drawing/2014/main" id="{C57FA2CD-EB1E-53C7-A65A-DF2532055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503749" cy="426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5" name="Picture 4">
            <a:extLst>
              <a:ext uri="{FF2B5EF4-FFF2-40B4-BE49-F238E27FC236}">
                <a16:creationId xmlns:a16="http://schemas.microsoft.com/office/drawing/2014/main" id="{C485ED4C-9BB6-0296-A62F-F31C87AACE94}"/>
              </a:ext>
            </a:extLst>
          </p:cNvPr>
          <p:cNvPicPr>
            <a:picLocks noChangeAspect="1"/>
          </p:cNvPicPr>
          <p:nvPr/>
        </p:nvPicPr>
        <p:blipFill>
          <a:blip r:embed="rId2"/>
          <a:stretch>
            <a:fillRect/>
          </a:stretch>
        </p:blipFill>
        <p:spPr>
          <a:xfrm>
            <a:off x="609600" y="1524000"/>
            <a:ext cx="8001000" cy="4696485"/>
          </a:xfrm>
          <a:prstGeom prst="rect">
            <a:avLst/>
          </a:prstGeom>
        </p:spPr>
      </p:pic>
    </p:spTree>
    <p:extLst>
      <p:ext uri="{BB962C8B-B14F-4D97-AF65-F5344CB8AC3E}">
        <p14:creationId xmlns:p14="http://schemas.microsoft.com/office/powerpoint/2010/main" val="2402687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4" name="Picture 3">
            <a:extLst>
              <a:ext uri="{FF2B5EF4-FFF2-40B4-BE49-F238E27FC236}">
                <a16:creationId xmlns:a16="http://schemas.microsoft.com/office/drawing/2014/main" id="{34F93425-2BFA-4A40-96FB-6A177D12E6BF}"/>
              </a:ext>
            </a:extLst>
          </p:cNvPr>
          <p:cNvPicPr>
            <a:picLocks noChangeAspect="1"/>
          </p:cNvPicPr>
          <p:nvPr/>
        </p:nvPicPr>
        <p:blipFill>
          <a:blip r:embed="rId2"/>
          <a:stretch>
            <a:fillRect/>
          </a:stretch>
        </p:blipFill>
        <p:spPr>
          <a:xfrm>
            <a:off x="693679" y="1676400"/>
            <a:ext cx="7756641" cy="4191000"/>
          </a:xfrm>
          <a:prstGeom prst="rect">
            <a:avLst/>
          </a:prstGeom>
        </p:spPr>
      </p:pic>
    </p:spTree>
    <p:extLst>
      <p:ext uri="{BB962C8B-B14F-4D97-AF65-F5344CB8AC3E}">
        <p14:creationId xmlns:p14="http://schemas.microsoft.com/office/powerpoint/2010/main" val="1518839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1027" name="Picture 3">
            <a:extLst>
              <a:ext uri="{FF2B5EF4-FFF2-40B4-BE49-F238E27FC236}">
                <a16:creationId xmlns:a16="http://schemas.microsoft.com/office/drawing/2014/main" id="{5AF5D7A6-AD36-3382-A42D-D897D1D8C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545782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59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4098" name="Picture 2" descr="Observability">
            <a:extLst>
              <a:ext uri="{FF2B5EF4-FFF2-40B4-BE49-F238E27FC236}">
                <a16:creationId xmlns:a16="http://schemas.microsoft.com/office/drawing/2014/main" id="{15A2E260-58C4-9085-D780-73FB81002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6" t="4762" r="1746" b="4762"/>
          <a:stretch/>
        </p:blipFill>
        <p:spPr bwMode="auto">
          <a:xfrm>
            <a:off x="1219200" y="1572208"/>
            <a:ext cx="5715001" cy="48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023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3074" name="Picture 2">
            <a:extLst>
              <a:ext uri="{FF2B5EF4-FFF2-40B4-BE49-F238E27FC236}">
                <a16:creationId xmlns:a16="http://schemas.microsoft.com/office/drawing/2014/main" id="{0810B3EB-4743-B0CC-94EA-810240CB02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51"/>
          <a:stretch/>
        </p:blipFill>
        <p:spPr bwMode="auto">
          <a:xfrm>
            <a:off x="862717" y="1828800"/>
            <a:ext cx="7214484"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112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fontScale="92500" lnSpcReduction="10000"/>
          </a:bodyPr>
          <a:lstStyle/>
          <a:p>
            <a:r>
              <a:rPr lang="en-IN" dirty="0"/>
              <a:t>Pull Model (Prometheus's Native Model)</a:t>
            </a:r>
          </a:p>
          <a:p>
            <a:r>
              <a:rPr lang="en-US" dirty="0"/>
              <a:t>In the pull model, Prometheus regularly scrapes metrics from targets (services, servers, or applications) at specified intervals. </a:t>
            </a:r>
          </a:p>
          <a:p>
            <a:r>
              <a:rPr lang="en-US" dirty="0"/>
              <a:t>It pulls metrics data by sending HTTP requests to a predefined endpoint (usually /metrics).</a:t>
            </a:r>
          </a:p>
          <a:p>
            <a:r>
              <a:rPr lang="en-US" dirty="0"/>
              <a:t>How it works:</a:t>
            </a:r>
          </a:p>
          <a:p>
            <a:pPr lvl="1"/>
            <a:r>
              <a:rPr lang="en-US" dirty="0"/>
              <a:t>Prometheus server queries the /metrics endpoint of each target.</a:t>
            </a:r>
          </a:p>
          <a:p>
            <a:pPr lvl="1"/>
            <a:r>
              <a:rPr lang="en-US" dirty="0"/>
              <a:t>The target exposes metrics in a specific format that Prometheus understands.</a:t>
            </a:r>
          </a:p>
          <a:p>
            <a:pPr lvl="1"/>
            <a:r>
              <a:rPr lang="en-US" dirty="0"/>
              <a:t>Prometheus pulls data at intervals specified in its configuration.</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04660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Advantages:</a:t>
            </a:r>
          </a:p>
          <a:p>
            <a:pPr lvl="1"/>
            <a:r>
              <a:rPr lang="en-US" dirty="0"/>
              <a:t>Prometheus can control the frequency of data collection.</a:t>
            </a:r>
          </a:p>
          <a:p>
            <a:pPr lvl="1"/>
            <a:r>
              <a:rPr lang="en-US" dirty="0"/>
              <a:t>It can handle a dynamic list of targets and retry if one fails to respond.</a:t>
            </a:r>
          </a:p>
          <a:p>
            <a:pPr lvl="1"/>
            <a:r>
              <a:rPr lang="en-US" dirty="0"/>
              <a:t>Easier to monitor targets behind load balancers since Prometheus pulls from the available endpoint.</a:t>
            </a:r>
          </a:p>
          <a:p>
            <a:pPr lvl="1"/>
            <a:r>
              <a:rPr lang="en-US" dirty="0"/>
              <a:t>The target can remain stateless as it doesn’t need to track which systems want its metrics.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44057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May not work well for short-lived jobs, as these may disappear before Prometheus scrapes their metrics.</a:t>
            </a:r>
          </a:p>
          <a:p>
            <a:pPr lvl="1"/>
            <a:r>
              <a:rPr lang="en-US" dirty="0"/>
              <a:t>Not ideal for environments where network access from Prometheus to the target is restricted.</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987110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Push Model (Not Native to Prometheus but Achievable)</a:t>
            </a:r>
          </a:p>
          <a:p>
            <a:pPr lvl="1"/>
            <a:r>
              <a:rPr lang="en-US" dirty="0"/>
              <a:t>The push model involves the target sending (pushing) its metrics to a central location. </a:t>
            </a:r>
          </a:p>
          <a:p>
            <a:pPr lvl="1"/>
            <a:r>
              <a:rPr lang="en-US" dirty="0"/>
              <a:t>Prometheus does not natively support a push mechanism, but the </a:t>
            </a:r>
            <a:r>
              <a:rPr lang="en-US" dirty="0" err="1"/>
              <a:t>Pushgateway</a:t>
            </a:r>
            <a:r>
              <a:rPr lang="en-US" dirty="0"/>
              <a:t> component fills this gap. </a:t>
            </a:r>
          </a:p>
          <a:p>
            <a:pPr lvl="1"/>
            <a:r>
              <a:rPr lang="en-US" dirty="0"/>
              <a:t>The </a:t>
            </a:r>
            <a:r>
              <a:rPr lang="en-US" dirty="0" err="1"/>
              <a:t>Pushgateway</a:t>
            </a:r>
            <a:r>
              <a:rPr lang="en-US" dirty="0"/>
              <a:t> acts as an intermediary that receives metrics from applications (especially short-lived jobs) and exposes them to Prometheus.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679369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How it works:</a:t>
            </a:r>
          </a:p>
          <a:p>
            <a:pPr lvl="1"/>
            <a:r>
              <a:rPr lang="en-US" dirty="0"/>
              <a:t>Targets push their metrics to a Push gateway.</a:t>
            </a:r>
          </a:p>
          <a:p>
            <a:pPr lvl="1"/>
            <a:r>
              <a:rPr lang="en-US" dirty="0"/>
              <a:t>The Push gateway exposes a /metrics endpoint for Prometheus to scrape the pushed data.</a:t>
            </a:r>
          </a:p>
          <a:p>
            <a:pPr lvl="1"/>
            <a:r>
              <a:rPr lang="en-US" dirty="0"/>
              <a:t>The Push gateway stores the metrics until Prometheus pulls them.</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174019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Advantages:</a:t>
            </a:r>
          </a:p>
          <a:p>
            <a:pPr lvl="1"/>
            <a:r>
              <a:rPr lang="en-US" dirty="0"/>
              <a:t>Suitable for short-lived jobs (e.g., batch jobs or CI jobs) that might finish execution before Prometheus can scrape them.</a:t>
            </a:r>
          </a:p>
          <a:p>
            <a:pPr lvl="1"/>
            <a:r>
              <a:rPr lang="en-US" dirty="0"/>
              <a:t>Can work in environments where the network setup restricts Prometheus from pulling metrics directly from targets (e.g., firewalls, private networks).</a:t>
            </a:r>
          </a:p>
          <a:p>
            <a:pPr lvl="1"/>
            <a:r>
              <a:rPr lang="en-US" dirty="0"/>
              <a:t>Useful when the target cannot keep an HTTP server running to expose metrics continuously.</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07818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Introduces an extra component (Push gateway), which adds complexity.</a:t>
            </a:r>
          </a:p>
          <a:p>
            <a:pPr lvl="1"/>
            <a:r>
              <a:rPr lang="en-US" dirty="0"/>
              <a:t>The state of the Push gateway must be managed, as it retains data until explicitly deleted.</a:t>
            </a:r>
          </a:p>
          <a:p>
            <a:pPr lvl="1"/>
            <a:r>
              <a:rPr lang="en-US" dirty="0"/>
              <a:t>Push gateway is not designed for continuous metrics (e.g., long-lived services); it's primarily intended for short-lived jobs.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2739929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B96E6-1EF0-21CB-7C31-F64BBF27994D}"/>
              </a:ext>
            </a:extLst>
          </p:cNvPr>
          <p:cNvSpPr>
            <a:spLocks noGrp="1"/>
          </p:cNvSpPr>
          <p:nvPr>
            <p:ph sz="quarter" idx="12"/>
          </p:nvPr>
        </p:nvSpPr>
        <p:spPr/>
        <p:txBody>
          <a:bodyPr/>
          <a:lstStyle/>
          <a:p>
            <a:r>
              <a:rPr lang="en-US" dirty="0"/>
              <a:t>Service discovery is a key concept in microservices and distributed systems. </a:t>
            </a:r>
          </a:p>
          <a:p>
            <a:r>
              <a:rPr lang="en-US" dirty="0"/>
              <a:t>It refers to the process of automatically detecting and connecting microservices in a network. </a:t>
            </a:r>
          </a:p>
          <a:p>
            <a:r>
              <a:rPr lang="en-US" dirty="0"/>
              <a:t>In these environments, services communicate with each other, and their locations (IP addresses, ports) may change dynamically due to scaling, failures, or deployments.</a:t>
            </a:r>
          </a:p>
          <a:p>
            <a:r>
              <a:rPr lang="en-US" dirty="0"/>
              <a:t>Service discovery helps maintain seamless communication between services despite these changes.</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768345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1026" name="Picture 2" descr="Server-Side Service Discovery">
            <a:extLst>
              <a:ext uri="{FF2B5EF4-FFF2-40B4-BE49-F238E27FC236}">
                <a16:creationId xmlns:a16="http://schemas.microsoft.com/office/drawing/2014/main" id="{DF9D11FE-BC45-55F1-E67A-9039445E4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49"/>
          <a:stretch/>
        </p:blipFill>
        <p:spPr bwMode="auto">
          <a:xfrm>
            <a:off x="498475" y="1371600"/>
            <a:ext cx="814705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97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6146" name="Picture 2" descr="The Three Pillars of Observability">
            <a:extLst>
              <a:ext uri="{FF2B5EF4-FFF2-40B4-BE49-F238E27FC236}">
                <a16:creationId xmlns:a16="http://schemas.microsoft.com/office/drawing/2014/main" id="{8ADADD9E-EB66-EAA1-6397-2FECF617F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447800"/>
            <a:ext cx="7391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47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2050" name="Picture 2">
            <a:extLst>
              <a:ext uri="{FF2B5EF4-FFF2-40B4-BE49-F238E27FC236}">
                <a16:creationId xmlns:a16="http://schemas.microsoft.com/office/drawing/2014/main" id="{09171A1F-86D4-3D3B-4477-FE3802ED8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69" y="1371600"/>
            <a:ext cx="8205261"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263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dirty="0"/>
              <a:t>1. Client-side discovery:</a:t>
            </a:r>
          </a:p>
          <a:p>
            <a:pPr lvl="1"/>
            <a:r>
              <a:rPr lang="en-US" dirty="0"/>
              <a:t>In client-side discovery, the client (the service that wants to make a request) is responsible for determining the location of service instances. </a:t>
            </a:r>
          </a:p>
          <a:p>
            <a:pPr lvl="1"/>
            <a:r>
              <a:rPr lang="en-US" dirty="0"/>
              <a:t>A service registry contains the addresses of all available services. </a:t>
            </a:r>
          </a:p>
          <a:p>
            <a:pPr lvl="1"/>
            <a:r>
              <a:rPr lang="en-US" dirty="0"/>
              <a:t>The client queries the registry to find a valid service instance and then sends a request directly to the selected instance.</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60222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A centralized database that tracks all instances of services.</a:t>
            </a:r>
          </a:p>
          <a:p>
            <a:pPr lvl="1">
              <a:buFont typeface="Arial" panose="020B0604020202020204" pitchFamily="34" charset="0"/>
              <a:buChar char="•"/>
            </a:pPr>
            <a:r>
              <a:rPr lang="en-US" b="1" dirty="0"/>
              <a:t>Client:</a:t>
            </a:r>
            <a:r>
              <a:rPr lang="en-US" dirty="0"/>
              <a:t> The service that queries the service registry and selects a service instance.</a:t>
            </a:r>
          </a:p>
          <a:p>
            <a:pPr lvl="1"/>
            <a:r>
              <a:rPr lang="en-US" b="1" dirty="0"/>
              <a:t>Examples:</a:t>
            </a:r>
            <a:endParaRPr lang="en-US" dirty="0"/>
          </a:p>
          <a:p>
            <a:pPr lvl="1">
              <a:buFont typeface="Arial" panose="020B0604020202020204" pitchFamily="34" charset="0"/>
              <a:buChar char="•"/>
            </a:pPr>
            <a:r>
              <a:rPr lang="en-US" dirty="0"/>
              <a:t>Netflix Eureka (client-side service discovery)</a:t>
            </a:r>
          </a:p>
          <a:p>
            <a:pPr lvl="1">
              <a:buFont typeface="Arial" panose="020B0604020202020204" pitchFamily="34" charset="0"/>
              <a:buChar char="•"/>
            </a:pPr>
            <a:r>
              <a:rPr lang="en-US" dirty="0"/>
              <a:t>Consul (can be used for client-side)</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599299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Server-side discovery:</a:t>
            </a:r>
          </a:p>
          <a:p>
            <a:pPr lvl="1"/>
            <a:r>
              <a:rPr lang="en-US" dirty="0"/>
              <a:t>In server-side discovery, the client sends a request to a load balancer, which in turn queries the service registry and forwards the request to an appropriate service instance. </a:t>
            </a:r>
          </a:p>
          <a:p>
            <a:pPr lvl="1"/>
            <a:r>
              <a:rPr lang="en-US" dirty="0"/>
              <a:t>The client is unaware of where the actual service instance is located; it simply sends the request to the load balancer.</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82596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Stores the locations of services.</a:t>
            </a:r>
          </a:p>
          <a:p>
            <a:pPr lvl="1">
              <a:buFont typeface="Arial" panose="020B0604020202020204" pitchFamily="34" charset="0"/>
              <a:buChar char="•"/>
            </a:pPr>
            <a:r>
              <a:rPr lang="en-US" b="1" dirty="0"/>
              <a:t>Load Balancer/Service Proxy:</a:t>
            </a:r>
            <a:r>
              <a:rPr lang="en-US" dirty="0"/>
              <a:t> Acts as an intermediary between the client and service instances.</a:t>
            </a:r>
          </a:p>
          <a:p>
            <a:pPr lvl="1"/>
            <a:r>
              <a:rPr lang="en-US" b="1" dirty="0"/>
              <a:t>Examples:</a:t>
            </a:r>
            <a:endParaRPr lang="en-US" dirty="0"/>
          </a:p>
          <a:p>
            <a:pPr lvl="1">
              <a:buFont typeface="Arial" panose="020B0604020202020204" pitchFamily="34" charset="0"/>
              <a:buChar char="•"/>
            </a:pPr>
            <a:r>
              <a:rPr lang="en-US" dirty="0"/>
              <a:t>AWS Elastic Load Balancing (ELB)</a:t>
            </a:r>
          </a:p>
          <a:p>
            <a:pPr lvl="1">
              <a:buFont typeface="Arial" panose="020B0604020202020204" pitchFamily="34" charset="0"/>
              <a:buChar char="•"/>
            </a:pPr>
            <a:r>
              <a:rPr lang="en-US" dirty="0"/>
              <a:t>Kubernetes (through the use of DNS or environment variables)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39384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Common Technologies for Service Discovery:</a:t>
            </a:r>
          </a:p>
          <a:p>
            <a:pPr lvl="1">
              <a:buFont typeface="Arial" panose="020B0604020202020204" pitchFamily="34" charset="0"/>
              <a:buChar char="•"/>
            </a:pPr>
            <a:r>
              <a:rPr lang="en-US" b="1" dirty="0"/>
              <a:t>Eureka:</a:t>
            </a:r>
            <a:r>
              <a:rPr lang="en-US" dirty="0"/>
              <a:t> A service discovery tool developed by Netflix for client-side discovery.</a:t>
            </a:r>
          </a:p>
          <a:p>
            <a:pPr lvl="1">
              <a:buFont typeface="Arial" panose="020B0604020202020204" pitchFamily="34" charset="0"/>
              <a:buChar char="•"/>
            </a:pPr>
            <a:r>
              <a:rPr lang="en-US" b="1" dirty="0"/>
              <a:t>Consul:</a:t>
            </a:r>
            <a:r>
              <a:rPr lang="en-US" dirty="0"/>
              <a:t> A service mesh and service discovery tool from </a:t>
            </a:r>
            <a:r>
              <a:rPr lang="en-US" dirty="0" err="1"/>
              <a:t>HashiCorp</a:t>
            </a:r>
            <a:r>
              <a:rPr lang="en-US" dirty="0"/>
              <a:t> that supports both client-side and server-side discovery.</a:t>
            </a:r>
          </a:p>
          <a:p>
            <a:pPr lvl="1">
              <a:buFont typeface="Arial" panose="020B0604020202020204" pitchFamily="34" charset="0"/>
              <a:buChar char="•"/>
            </a:pPr>
            <a:r>
              <a:rPr lang="en-US" b="1" dirty="0"/>
              <a:t>Kubernetes:</a:t>
            </a:r>
            <a:r>
              <a:rPr lang="en-US" dirty="0"/>
              <a:t> Uses internal DNS or environment variables for service discovery within a cluster.</a:t>
            </a:r>
          </a:p>
          <a:p>
            <a:pPr lvl="1">
              <a:buFont typeface="Arial" panose="020B0604020202020204" pitchFamily="34" charset="0"/>
              <a:buChar char="•"/>
            </a:pPr>
            <a:r>
              <a:rPr lang="en-US" b="1" dirty="0"/>
              <a:t>Zookeeper:</a:t>
            </a:r>
            <a:r>
              <a:rPr lang="en-US" dirty="0"/>
              <a:t> Often used with Apache frameworks for service discovery.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984170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How it Works:</a:t>
            </a:r>
          </a:p>
          <a:p>
            <a:pPr lvl="1">
              <a:buFont typeface="Arial" panose="020B0604020202020204" pitchFamily="34" charset="0"/>
              <a:buChar char="•"/>
            </a:pPr>
            <a:r>
              <a:rPr lang="en-US" b="1" dirty="0"/>
              <a:t>Service Registration:</a:t>
            </a:r>
            <a:r>
              <a:rPr lang="en-US" dirty="0"/>
              <a:t> When a new service instance starts, it registers itself with the service registry, providing details like IP address, port, and metadata.</a:t>
            </a:r>
          </a:p>
          <a:p>
            <a:pPr lvl="1">
              <a:buFont typeface="Arial" panose="020B0604020202020204" pitchFamily="34" charset="0"/>
              <a:buChar char="•"/>
            </a:pPr>
            <a:r>
              <a:rPr lang="en-US" b="1" dirty="0"/>
              <a:t>Service Deregistration:</a:t>
            </a:r>
            <a:r>
              <a:rPr lang="en-US" dirty="0"/>
              <a:t> When a service instance stops, it deregisters itself from the registry to avoid sending traffic to unavailable instances.</a:t>
            </a:r>
          </a:p>
          <a:p>
            <a:pPr lvl="1">
              <a:buFont typeface="Arial" panose="020B0604020202020204" pitchFamily="34" charset="0"/>
              <a:buChar char="•"/>
            </a:pPr>
            <a:r>
              <a:rPr lang="en-US" b="1" dirty="0"/>
              <a:t>Health Checks:</a:t>
            </a:r>
            <a:r>
              <a:rPr lang="en-US" dirty="0"/>
              <a:t> The registry may periodically perform health checks to ensure that the registered services are available and healthy.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3678683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Benefits of Service Discovery:</a:t>
            </a:r>
          </a:p>
          <a:p>
            <a:pPr lvl="1">
              <a:buFont typeface="Arial" panose="020B0604020202020204" pitchFamily="34" charset="0"/>
              <a:buChar char="•"/>
            </a:pPr>
            <a:r>
              <a:rPr lang="en-US" b="1" dirty="0"/>
              <a:t>Scalability:</a:t>
            </a:r>
            <a:r>
              <a:rPr lang="en-US" dirty="0"/>
              <a:t> Helps services find and communicate with each other dynamically, supporting high levels of scaling.</a:t>
            </a:r>
          </a:p>
          <a:p>
            <a:pPr lvl="1">
              <a:buFont typeface="Arial" panose="020B0604020202020204" pitchFamily="34" charset="0"/>
              <a:buChar char="•"/>
            </a:pPr>
            <a:r>
              <a:rPr lang="en-US" b="1" dirty="0"/>
              <a:t>Resilience:</a:t>
            </a:r>
            <a:r>
              <a:rPr lang="en-US" dirty="0"/>
              <a:t> Allows systems to adapt to changes in the environment, such as instances going down or new ones being added.</a:t>
            </a:r>
          </a:p>
          <a:p>
            <a:pPr lvl="1">
              <a:buFont typeface="Arial" panose="020B0604020202020204" pitchFamily="34" charset="0"/>
              <a:buChar char="•"/>
            </a:pPr>
            <a:r>
              <a:rPr lang="en-US" b="1" dirty="0"/>
              <a:t>Flexibility:</a:t>
            </a:r>
            <a:r>
              <a:rPr lang="en-US" dirty="0"/>
              <a:t> Can support different deployment environments (cloud, containers, on-premises).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852488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0B304-5E5B-4E22-1C4B-1544B1D30C16}"/>
              </a:ext>
            </a:extLst>
          </p:cNvPr>
          <p:cNvSpPr>
            <a:spLocks noGrp="1"/>
          </p:cNvSpPr>
          <p:nvPr>
            <p:ph type="title"/>
          </p:nvPr>
        </p:nvSpPr>
        <p:spPr/>
        <p:txBody>
          <a:bodyPr/>
          <a:lstStyle/>
          <a:p>
            <a:r>
              <a:rPr lang="en-IN" dirty="0"/>
              <a:t>SLA vs SLO vs SLI</a:t>
            </a:r>
          </a:p>
        </p:txBody>
      </p:sp>
      <p:pic>
        <p:nvPicPr>
          <p:cNvPr id="1026" name="Picture 2" descr="The differences between SLAs, SLOs and SLIs">
            <a:extLst>
              <a:ext uri="{FF2B5EF4-FFF2-40B4-BE49-F238E27FC236}">
                <a16:creationId xmlns:a16="http://schemas.microsoft.com/office/drawing/2014/main" id="{D078D9B0-B863-78ED-7AB8-41AAFE84E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6868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19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dirty="0"/>
              <a:t>SLA (Service Level Agreement):</a:t>
            </a:r>
          </a:p>
          <a:p>
            <a:pPr lvl="1"/>
            <a:r>
              <a:rPr lang="en-US" dirty="0"/>
              <a:t>An SLA is a formal agreement between a service provider and a customer. </a:t>
            </a:r>
          </a:p>
          <a:p>
            <a:pPr lvl="1"/>
            <a:r>
              <a:rPr lang="en-US" dirty="0"/>
              <a:t>It defines the specific measurable service performance standards that the provider is obligated to meet. </a:t>
            </a:r>
          </a:p>
          <a:p>
            <a:pPr lvl="1"/>
            <a:r>
              <a:rPr lang="en-US" dirty="0"/>
              <a:t>SLAs are typically legally binding and include consequences (such as penalties or service credits) if the service provider fails to meet the agreed-upon standards.</a:t>
            </a:r>
            <a:endParaRPr lang="en-IN" dirty="0"/>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50477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5122" name="Picture 2" descr="Observability DevOps">
            <a:extLst>
              <a:ext uri="{FF2B5EF4-FFF2-40B4-BE49-F238E27FC236}">
                <a16:creationId xmlns:a16="http://schemas.microsoft.com/office/drawing/2014/main" id="{424F7F06-9375-4184-440E-56BADF45B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2"/>
          <a:stretch/>
        </p:blipFill>
        <p:spPr bwMode="auto">
          <a:xfrm>
            <a:off x="685800" y="1828800"/>
            <a:ext cx="73152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831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expectations for service performance and outlines responsibilities between the provider and customer.</a:t>
            </a:r>
          </a:p>
          <a:p>
            <a:pPr lvl="1">
              <a:buFont typeface="Arial" panose="020B0604020202020204" pitchFamily="34" charset="0"/>
              <a:buChar char="•"/>
            </a:pPr>
            <a:r>
              <a:rPr lang="en-US" b="1" dirty="0"/>
              <a:t>Enforceability:</a:t>
            </a:r>
            <a:r>
              <a:rPr lang="en-US" dirty="0"/>
              <a:t> Often legally binding with penalties for non-compliance.</a:t>
            </a:r>
          </a:p>
          <a:p>
            <a:pPr lvl="1">
              <a:buFont typeface="Arial" panose="020B0604020202020204" pitchFamily="34" charset="0"/>
              <a:buChar char="•"/>
            </a:pPr>
            <a:r>
              <a:rPr lang="en-US" b="1" dirty="0"/>
              <a:t>Example:</a:t>
            </a:r>
            <a:r>
              <a:rPr lang="en-US" dirty="0"/>
              <a:t> "The service provider guarantees 99.9% uptime over a month. If this is not met, the customer will receive a 5% refund of the monthly service fee."</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083238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SLO (Service Level Objective):</a:t>
            </a:r>
          </a:p>
          <a:p>
            <a:pPr lvl="1"/>
            <a:r>
              <a:rPr lang="en-US" dirty="0"/>
              <a:t>An SLO is a specific, measurable goal that defines the acceptable performance level of a service. </a:t>
            </a:r>
          </a:p>
          <a:p>
            <a:pPr lvl="1"/>
            <a:r>
              <a:rPr lang="en-US" dirty="0"/>
              <a:t>SLOs are part of the SLA but are less formal than the SLA itself. </a:t>
            </a:r>
          </a:p>
          <a:p>
            <a:pPr lvl="1"/>
            <a:r>
              <a:rPr lang="en-US" dirty="0"/>
              <a:t>They act as internal targets for the service provider, helping to ensure that the SLAs are met. </a:t>
            </a:r>
          </a:p>
          <a:p>
            <a:pPr lvl="1"/>
            <a:r>
              <a:rPr lang="en-US" dirty="0"/>
              <a:t>The SLO is used to define performance objectives like availability, latency, or response times.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885261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measurable objectives that help the service provider track and maintain service levels.</a:t>
            </a:r>
          </a:p>
          <a:p>
            <a:pPr lvl="1">
              <a:buFont typeface="Arial" panose="020B0604020202020204" pitchFamily="34" charset="0"/>
              <a:buChar char="•"/>
            </a:pPr>
            <a:r>
              <a:rPr lang="en-US" b="1" dirty="0"/>
              <a:t>Measurable:</a:t>
            </a:r>
            <a:r>
              <a:rPr lang="en-US" dirty="0"/>
              <a:t> Clearly defined metrics such as uptime percentage, error rates, or latency thresholds.</a:t>
            </a:r>
          </a:p>
          <a:p>
            <a:pPr lvl="1">
              <a:buFont typeface="Arial" panose="020B0604020202020204" pitchFamily="34" charset="0"/>
              <a:buChar char="•"/>
            </a:pPr>
            <a:r>
              <a:rPr lang="en-US" b="1" dirty="0"/>
              <a:t>Example:</a:t>
            </a:r>
            <a:r>
              <a:rPr lang="en-US" dirty="0"/>
              <a:t> "The system should have an uptime of 99.9% each month."</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131948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SLI (Service Level Indicator):</a:t>
            </a:r>
          </a:p>
          <a:p>
            <a:pPr lvl="1"/>
            <a:r>
              <a:rPr lang="en-US" dirty="0"/>
              <a:t>An SLI is the actual measurement or metric that indicates how well a service is performing against the SLOs. </a:t>
            </a:r>
          </a:p>
          <a:p>
            <a:pPr lvl="1"/>
            <a:r>
              <a:rPr lang="en-US" dirty="0"/>
              <a:t>SLIs are quantitative measurements, typically expressed as percentages or time units, that track specific characteristics of a service (such as availability, latency, throughput, or error rate). </a:t>
            </a:r>
          </a:p>
          <a:p>
            <a:pPr lvl="1"/>
            <a:r>
              <a:rPr lang="en-US" dirty="0"/>
              <a:t>SLIs provide the data that allows a provider to understand whether they are meeting their SLOs and SLAs.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858600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Key Points:</a:t>
            </a:r>
          </a:p>
          <a:p>
            <a:pPr lvl="1">
              <a:buFont typeface="Arial" panose="020B0604020202020204" pitchFamily="34" charset="0"/>
              <a:buChar char="•"/>
            </a:pPr>
            <a:r>
              <a:rPr lang="en-US" b="1" dirty="0"/>
              <a:t>Purpose:</a:t>
            </a:r>
            <a:r>
              <a:rPr lang="en-US" dirty="0"/>
              <a:t> Provides real-time metrics or measurements of service performance.</a:t>
            </a:r>
          </a:p>
          <a:p>
            <a:pPr lvl="1">
              <a:buFont typeface="Arial" panose="020B0604020202020204" pitchFamily="34" charset="0"/>
              <a:buChar char="•"/>
            </a:pPr>
            <a:r>
              <a:rPr lang="en-US" b="1" dirty="0"/>
              <a:t>Monitoring:</a:t>
            </a:r>
            <a:r>
              <a:rPr lang="en-US" dirty="0"/>
              <a:t> Often collected through monitoring tools and compared against SLOs.</a:t>
            </a:r>
          </a:p>
          <a:p>
            <a:pPr lvl="1">
              <a:buFont typeface="Arial" panose="020B0604020202020204" pitchFamily="34" charset="0"/>
              <a:buChar char="•"/>
            </a:pPr>
            <a:r>
              <a:rPr lang="en-US" b="1" dirty="0"/>
              <a:t>Example:</a:t>
            </a:r>
            <a:r>
              <a:rPr lang="en-US" dirty="0"/>
              <a:t> "The service achieved 99.95% uptime last month" (where uptime is the SLI).</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708477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9286E3-5BC1-E1E3-A61C-D345A3959DAE}"/>
              </a:ext>
            </a:extLst>
          </p:cNvPr>
          <p:cNvSpPr>
            <a:spLocks noGrp="1"/>
          </p:cNvSpPr>
          <p:nvPr>
            <p:ph type="body" sz="quarter" idx="10"/>
          </p:nvPr>
        </p:nvSpPr>
        <p:spPr>
          <a:xfrm>
            <a:off x="609600" y="2758674"/>
            <a:ext cx="8228013" cy="670326"/>
          </a:xfrm>
        </p:spPr>
        <p:txBody>
          <a:bodyPr/>
          <a:lstStyle/>
          <a:p>
            <a:r>
              <a:rPr lang="en-IN" dirty="0"/>
              <a:t>Prometheus fundamentals</a:t>
            </a:r>
          </a:p>
        </p:txBody>
      </p:sp>
    </p:spTree>
    <p:extLst>
      <p:ext uri="{BB962C8B-B14F-4D97-AF65-F5344CB8AC3E}">
        <p14:creationId xmlns:p14="http://schemas.microsoft.com/office/powerpoint/2010/main" val="503226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p:txBody>
          <a:bodyPr/>
          <a:lstStyle/>
          <a:p>
            <a:r>
              <a:rPr lang="en-US" dirty="0"/>
              <a:t>Prometheus is an open-source technology designed to provide monitoring and alerting functionality for cloud-native environments, including Kubernetes. </a:t>
            </a:r>
          </a:p>
          <a:p>
            <a:r>
              <a:rPr lang="en-US" dirty="0"/>
              <a:t>It can collect and store metrics as time-series data, recording information with a timestamp. </a:t>
            </a:r>
          </a:p>
          <a:p>
            <a:r>
              <a:rPr lang="en-US" dirty="0"/>
              <a:t>It can also collect and record labels, which are optional key-value pairs.</a:t>
            </a:r>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a:t>
            </a:r>
          </a:p>
        </p:txBody>
      </p:sp>
    </p:spTree>
    <p:extLst>
      <p:ext uri="{BB962C8B-B14F-4D97-AF65-F5344CB8AC3E}">
        <p14:creationId xmlns:p14="http://schemas.microsoft.com/office/powerpoint/2010/main" val="2534880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a:xfrm>
            <a:off x="457201" y="1295400"/>
            <a:ext cx="8228012" cy="5181599"/>
          </a:xfrm>
        </p:spPr>
        <p:txBody>
          <a:bodyPr>
            <a:normAutofit fontScale="92500" lnSpcReduction="20000"/>
          </a:bodyPr>
          <a:lstStyle/>
          <a:p>
            <a:r>
              <a:rPr lang="en-US" dirty="0"/>
              <a:t>Multidimensional data model – Using time-series data, which is identified by metric name and key-value pairs.</a:t>
            </a:r>
          </a:p>
          <a:p>
            <a:r>
              <a:rPr lang="en-US" dirty="0"/>
              <a:t>PromQL – A flexible querying language that can leverage the multi-dimensional data model.</a:t>
            </a:r>
          </a:p>
          <a:p>
            <a:r>
              <a:rPr lang="en-US" dirty="0"/>
              <a:t>No reliance on distributed storage – All single server nodes remain autonomous.</a:t>
            </a:r>
          </a:p>
          <a:p>
            <a:r>
              <a:rPr lang="en-US" dirty="0"/>
              <a:t>Pull model – Prometheus can collect time-series data by actively “pulling” data over HTTP.</a:t>
            </a:r>
          </a:p>
          <a:p>
            <a:r>
              <a:rPr lang="en-US" dirty="0"/>
              <a:t>Pushing time-series data – Available through the use of an intermediary gateway.</a:t>
            </a:r>
          </a:p>
          <a:p>
            <a:r>
              <a:rPr lang="en-US" dirty="0"/>
              <a:t>Monitoring target discovery – Available through static configuration or service discovery.</a:t>
            </a:r>
          </a:p>
          <a:p>
            <a:r>
              <a:rPr lang="en-US" dirty="0"/>
              <a:t>Visualization – Prometheus offers multiple types of graphs and dashboards.</a:t>
            </a:r>
          </a:p>
          <a:p>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 Features</a:t>
            </a:r>
          </a:p>
        </p:txBody>
      </p:sp>
    </p:spTree>
    <p:extLst>
      <p:ext uri="{BB962C8B-B14F-4D97-AF65-F5344CB8AC3E}">
        <p14:creationId xmlns:p14="http://schemas.microsoft.com/office/powerpoint/2010/main" val="269578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p:txBody>
          <a:bodyPr/>
          <a:lstStyle/>
          <a:p>
            <a:r>
              <a:rPr lang="en-US" dirty="0"/>
              <a:t>Micrometer provides a simple facade over the instrumentation clients for the most popular monitoring systems.</a:t>
            </a:r>
          </a:p>
          <a:p>
            <a:r>
              <a:rPr lang="en-US" dirty="0"/>
              <a:t>It allows us to instrument JVM-based application code without vendor lock-in. </a:t>
            </a:r>
          </a:p>
          <a:p>
            <a:r>
              <a:rPr lang="en-US" dirty="0"/>
              <a:t>Micrometer is an open-source project and provides a metric facade that exposes metric data in a vendor-neutral format that a monitoring system can understand. </a:t>
            </a:r>
            <a:endParaRPr lang="en-IN" dirty="0"/>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Micrometer Prometheus</a:t>
            </a:r>
          </a:p>
        </p:txBody>
      </p:sp>
    </p:spTree>
    <p:extLst>
      <p:ext uri="{BB962C8B-B14F-4D97-AF65-F5344CB8AC3E}">
        <p14:creationId xmlns:p14="http://schemas.microsoft.com/office/powerpoint/2010/main" val="83980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a:xfrm>
            <a:off x="457201" y="2057399"/>
            <a:ext cx="8228012" cy="4495801"/>
          </a:xfrm>
        </p:spPr>
        <p:txBody>
          <a:bodyPr numCol="3">
            <a:normAutofit/>
          </a:bodyPr>
          <a:lstStyle/>
          <a:p>
            <a:r>
              <a:rPr lang="en-IN" dirty="0" err="1"/>
              <a:t>AppOptics</a:t>
            </a:r>
            <a:endParaRPr lang="en-IN" dirty="0"/>
          </a:p>
          <a:p>
            <a:r>
              <a:rPr lang="en-IN" dirty="0"/>
              <a:t>Azure Monitor</a:t>
            </a:r>
          </a:p>
          <a:p>
            <a:r>
              <a:rPr lang="en-IN" dirty="0"/>
              <a:t>Netflix Atlas</a:t>
            </a:r>
          </a:p>
          <a:p>
            <a:r>
              <a:rPr lang="en-IN" dirty="0"/>
              <a:t>CloudWatch</a:t>
            </a:r>
          </a:p>
          <a:p>
            <a:r>
              <a:rPr lang="en-IN" dirty="0"/>
              <a:t>Datadog</a:t>
            </a:r>
          </a:p>
          <a:p>
            <a:r>
              <a:rPr lang="en-IN" dirty="0"/>
              <a:t>Dynatrace</a:t>
            </a:r>
          </a:p>
          <a:p>
            <a:r>
              <a:rPr lang="en-IN" dirty="0"/>
              <a:t>Elastic</a:t>
            </a:r>
          </a:p>
          <a:p>
            <a:r>
              <a:rPr lang="en-IN" dirty="0"/>
              <a:t>Ganglia</a:t>
            </a:r>
          </a:p>
          <a:p>
            <a:r>
              <a:rPr lang="en-IN" dirty="0"/>
              <a:t>Graphite</a:t>
            </a:r>
          </a:p>
          <a:p>
            <a:r>
              <a:rPr lang="en-IN" dirty="0" err="1"/>
              <a:t>Humio</a:t>
            </a:r>
            <a:endParaRPr lang="en-IN" dirty="0"/>
          </a:p>
          <a:p>
            <a:r>
              <a:rPr lang="en-IN" dirty="0"/>
              <a:t>Influx/</a:t>
            </a:r>
            <a:r>
              <a:rPr lang="en-IN" dirty="0" err="1"/>
              <a:t>Telegraf</a:t>
            </a:r>
            <a:endParaRPr lang="en-IN" dirty="0"/>
          </a:p>
          <a:p>
            <a:r>
              <a:rPr lang="en-IN" dirty="0"/>
              <a:t>JMX</a:t>
            </a:r>
          </a:p>
          <a:p>
            <a:r>
              <a:rPr lang="en-IN" dirty="0" err="1"/>
              <a:t>KairosDB</a:t>
            </a:r>
            <a:endParaRPr lang="en-IN" dirty="0"/>
          </a:p>
          <a:p>
            <a:r>
              <a:rPr lang="en-IN" dirty="0"/>
              <a:t>New Relic</a:t>
            </a:r>
          </a:p>
          <a:p>
            <a:r>
              <a:rPr lang="en-IN" dirty="0"/>
              <a:t>Prometheus</a:t>
            </a:r>
          </a:p>
          <a:p>
            <a:r>
              <a:rPr lang="en-IN" dirty="0" err="1"/>
              <a:t>SignalFx</a:t>
            </a:r>
            <a:endParaRPr lang="en-IN" dirty="0"/>
          </a:p>
          <a:p>
            <a:r>
              <a:rPr lang="en-IN" dirty="0"/>
              <a:t>Google </a:t>
            </a:r>
            <a:r>
              <a:rPr lang="en-IN" dirty="0" err="1"/>
              <a:t>Stackdriver</a:t>
            </a:r>
            <a:endParaRPr lang="en-IN" dirty="0"/>
          </a:p>
          <a:p>
            <a:r>
              <a:rPr lang="en-IN" dirty="0" err="1"/>
              <a:t>StatsD</a:t>
            </a:r>
            <a:endParaRPr lang="en-IN" dirty="0"/>
          </a:p>
          <a:p>
            <a:r>
              <a:rPr lang="en-IN" dirty="0"/>
              <a:t>Wavefront</a:t>
            </a:r>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Monitoring Systems</a:t>
            </a:r>
          </a:p>
        </p:txBody>
      </p:sp>
      <p:sp>
        <p:nvSpPr>
          <p:cNvPr id="4" name="TextBox 3">
            <a:extLst>
              <a:ext uri="{FF2B5EF4-FFF2-40B4-BE49-F238E27FC236}">
                <a16:creationId xmlns:a16="http://schemas.microsoft.com/office/drawing/2014/main" id="{4C430966-C2EB-498A-974E-F1552010FB48}"/>
              </a:ext>
            </a:extLst>
          </p:cNvPr>
          <p:cNvSpPr txBox="1"/>
          <p:nvPr/>
        </p:nvSpPr>
        <p:spPr>
          <a:xfrm>
            <a:off x="457200" y="1347009"/>
            <a:ext cx="7543799" cy="523220"/>
          </a:xfrm>
          <a:prstGeom prst="rect">
            <a:avLst/>
          </a:prstGeom>
          <a:noFill/>
        </p:spPr>
        <p:txBody>
          <a:bodyPr wrap="square" rtlCol="0">
            <a:spAutoFit/>
          </a:bodyPr>
          <a:lstStyle/>
          <a:p>
            <a:r>
              <a:rPr lang="en-US" sz="2800"/>
              <a:t>These monitoring systems are supported:</a:t>
            </a:r>
            <a:endParaRPr lang="en-US" sz="2800" dirty="0"/>
          </a:p>
        </p:txBody>
      </p:sp>
    </p:spTree>
    <p:extLst>
      <p:ext uri="{BB962C8B-B14F-4D97-AF65-F5344CB8AC3E}">
        <p14:creationId xmlns:p14="http://schemas.microsoft.com/office/powerpoint/2010/main" val="230013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EEA71-EB75-98F9-A20B-64B023B0BF57}"/>
              </a:ext>
            </a:extLst>
          </p:cNvPr>
          <p:cNvSpPr>
            <a:spLocks noGrp="1"/>
          </p:cNvSpPr>
          <p:nvPr>
            <p:ph sz="quarter" idx="12"/>
          </p:nvPr>
        </p:nvSpPr>
        <p:spPr/>
        <p:txBody>
          <a:bodyPr/>
          <a:lstStyle/>
          <a:p>
            <a:r>
              <a:rPr lang="en-US" dirty="0"/>
              <a:t>Less downtime: Faster detection and fixing means reduced downtime and more customer service.</a:t>
            </a:r>
          </a:p>
          <a:p>
            <a:r>
              <a:rPr lang="en-US" dirty="0"/>
              <a:t>Better decisions: With visibility into system performance, management can make better decisions on resource allocation and strategic improvements.</a:t>
            </a:r>
          </a:p>
          <a:p>
            <a:r>
              <a:rPr lang="en-US" dirty="0"/>
              <a:t>Develop and run faster: Developers and ops teams can catch bottlenecks or failures before they become big problems.</a:t>
            </a:r>
          </a:p>
          <a:p>
            <a:r>
              <a:rPr lang="en-US" dirty="0"/>
              <a:t>Better customer experience: Smoother system operation means less customer friction and better service overall.</a:t>
            </a:r>
            <a:endParaRPr lang="en-IN" dirty="0"/>
          </a:p>
        </p:txBody>
      </p:sp>
      <p:sp>
        <p:nvSpPr>
          <p:cNvPr id="2" name="Title 1">
            <a:extLst>
              <a:ext uri="{FF2B5EF4-FFF2-40B4-BE49-F238E27FC236}">
                <a16:creationId xmlns:a16="http://schemas.microsoft.com/office/drawing/2014/main" id="{37B7B1B9-040D-CA74-D522-C3D0423FC5DE}"/>
              </a:ext>
            </a:extLst>
          </p:cNvPr>
          <p:cNvSpPr>
            <a:spLocks noGrp="1"/>
          </p:cNvSpPr>
          <p:nvPr>
            <p:ph type="title"/>
          </p:nvPr>
        </p:nvSpPr>
        <p:spPr/>
        <p:txBody>
          <a:bodyPr/>
          <a:lstStyle/>
          <a:p>
            <a:r>
              <a:rPr lang="en-IN" dirty="0"/>
              <a:t>Need for Comprehensive Observability</a:t>
            </a:r>
          </a:p>
        </p:txBody>
      </p:sp>
    </p:spTree>
    <p:extLst>
      <p:ext uri="{BB962C8B-B14F-4D97-AF65-F5344CB8AC3E}">
        <p14:creationId xmlns:p14="http://schemas.microsoft.com/office/powerpoint/2010/main" val="3576799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To get metrics, Prometheus requires an exposed HTTP endpoint. </a:t>
            </a:r>
          </a:p>
          <a:p>
            <a:r>
              <a:rPr lang="en-US" dirty="0"/>
              <a:t>Once an endpoint is available, Prometheus can start scraping numerical data, capture it as a time series, and store it in a local database suited to time-series data. </a:t>
            </a:r>
          </a:p>
          <a:p>
            <a:r>
              <a:rPr lang="en-US" dirty="0"/>
              <a:t>Prometheus can also be integrated with remote storage repositories.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1221290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Users can leverage queries to create temporary times series from the source. </a:t>
            </a:r>
          </a:p>
          <a:p>
            <a:r>
              <a:rPr lang="en-US" dirty="0"/>
              <a:t>These series are defined by metric names and labels.</a:t>
            </a:r>
          </a:p>
          <a:p>
            <a:r>
              <a:rPr lang="en-US" dirty="0"/>
              <a:t>Queries are written in PromQL, a unique language that allows users to choose and aggregate time-series data in real time. </a:t>
            </a:r>
          </a:p>
          <a:p>
            <a:r>
              <a:rPr lang="en-US" dirty="0"/>
              <a:t>PromQL can also help us establish alert conditions, resulting in notifications to external systems like email, PagerDuty, or Slack.</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4082124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can display collected data in tabular or graph form, shown in its web-based user interface.</a:t>
            </a:r>
          </a:p>
          <a:p>
            <a:r>
              <a:rPr lang="en-US" dirty="0"/>
              <a:t>We can also use APIs to integrate with third-party visualization solutions like Grafana.</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2079832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is a versatile monitoring tool, which you can use to monitor a variety of infrastructure and application metrics.</a:t>
            </a:r>
          </a:p>
          <a:p>
            <a:r>
              <a:rPr lang="en-US" dirty="0"/>
              <a:t>Use Cases</a:t>
            </a:r>
          </a:p>
          <a:p>
            <a:pPr lvl="1"/>
            <a:r>
              <a:rPr lang="en-IN" dirty="0"/>
              <a:t>Service Metrics</a:t>
            </a:r>
          </a:p>
          <a:p>
            <a:pPr lvl="1"/>
            <a:r>
              <a:rPr lang="en-IN" dirty="0"/>
              <a:t>Host Metrics</a:t>
            </a:r>
          </a:p>
          <a:p>
            <a:pPr lvl="1"/>
            <a:r>
              <a:rPr lang="en-IN" dirty="0"/>
              <a:t>Website Uptime/Up Status</a:t>
            </a:r>
          </a:p>
          <a:p>
            <a:pPr lvl="1"/>
            <a:r>
              <a:rPr lang="en-IN" dirty="0"/>
              <a:t>Cronjobs</a:t>
            </a:r>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What Can You Monitor with Prometheus?</a:t>
            </a:r>
            <a:endParaRPr lang="en-IN" dirty="0"/>
          </a:p>
        </p:txBody>
      </p:sp>
    </p:spTree>
    <p:extLst>
      <p:ext uri="{BB962C8B-B14F-4D97-AF65-F5344CB8AC3E}">
        <p14:creationId xmlns:p14="http://schemas.microsoft.com/office/powerpoint/2010/main" val="3129005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Prometheus is typically used to collect numeric metrics from services that run 24/7.</a:t>
            </a:r>
          </a:p>
          <a:p>
            <a:r>
              <a:rPr lang="en-US" dirty="0"/>
              <a:t>It allows metric data to be accessed via HTTP endpoints.</a:t>
            </a:r>
          </a:p>
          <a:p>
            <a:r>
              <a:rPr lang="en-US" dirty="0"/>
              <a:t>This can be done manually or with various client libraries.</a:t>
            </a:r>
          </a:p>
          <a:p>
            <a:r>
              <a:rPr lang="en-US" dirty="0"/>
              <a:t>Prometheus exposes data using a simple format, with a new line for each metric, separated with line feed characters. </a:t>
            </a:r>
          </a:p>
          <a:p>
            <a:r>
              <a:rPr lang="en-US" dirty="0"/>
              <a:t>The file is published on an HTTP server that Prometheus can query and scrape metrics from based on the specified path, port, and hostname.</a:t>
            </a:r>
          </a:p>
          <a:p>
            <a:r>
              <a:rPr lang="en-US" dirty="0"/>
              <a:t>Prometheus can also be used for distributed services, which are run on multiple hosts. </a:t>
            </a:r>
          </a:p>
          <a:p>
            <a:r>
              <a:rPr lang="en-US" dirty="0"/>
              <a:t>Each instance publishes its own metrics and has a name that Prometheus can distinguish.</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Service Metrics</a:t>
            </a:r>
            <a:endParaRPr lang="en-IN" dirty="0"/>
          </a:p>
        </p:txBody>
      </p:sp>
    </p:spTree>
    <p:extLst>
      <p:ext uri="{BB962C8B-B14F-4D97-AF65-F5344CB8AC3E}">
        <p14:creationId xmlns:p14="http://schemas.microsoft.com/office/powerpoint/2010/main" val="3582914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We can monitor the operating system to identify when a server’s hard disk is full or if a server operates constantly at 100% CPU. </a:t>
            </a:r>
          </a:p>
          <a:p>
            <a:r>
              <a:rPr lang="en-US" dirty="0"/>
              <a:t>We can install a special exporter on the host to collect the operating system information and publish it to an HTTP-reachable location.</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Host Metrics</a:t>
            </a:r>
            <a:endParaRPr lang="en-IN" dirty="0"/>
          </a:p>
        </p:txBody>
      </p:sp>
    </p:spTree>
    <p:extLst>
      <p:ext uri="{BB962C8B-B14F-4D97-AF65-F5344CB8AC3E}">
        <p14:creationId xmlns:p14="http://schemas.microsoft.com/office/powerpoint/2010/main" val="19199098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Prometheus doesn’t usually monitor website status, but we can use a black box exporter to enable this.</a:t>
            </a:r>
          </a:p>
          <a:p>
            <a:r>
              <a:rPr lang="en-US" dirty="0"/>
              <a:t>We specify the target URL to query an endpoint.</a:t>
            </a:r>
          </a:p>
          <a:p>
            <a:r>
              <a:rPr lang="en-US" dirty="0"/>
              <a:t>It performs an uptime check to receive information such as the website’s response time. </a:t>
            </a:r>
          </a:p>
          <a:p>
            <a:r>
              <a:rPr lang="en-US" dirty="0"/>
              <a:t>We define the hosts to be queried in the </a:t>
            </a:r>
            <a:r>
              <a:rPr lang="en-US" dirty="0" err="1"/>
              <a:t>prometheus.yml</a:t>
            </a:r>
            <a:r>
              <a:rPr lang="en-US" dirty="0"/>
              <a:t> configuration file, using </a:t>
            </a:r>
            <a:r>
              <a:rPr lang="en-US" dirty="0" err="1"/>
              <a:t>relabel_configs</a:t>
            </a:r>
            <a:r>
              <a:rPr lang="en-US" dirty="0"/>
              <a:t> to ensure Prometheus uses the black box exporter.</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Website Uptime/Up Status</a:t>
            </a:r>
            <a:endParaRPr lang="en-IN" dirty="0"/>
          </a:p>
        </p:txBody>
      </p:sp>
    </p:spTree>
    <p:extLst>
      <p:ext uri="{BB962C8B-B14F-4D97-AF65-F5344CB8AC3E}">
        <p14:creationId xmlns:p14="http://schemas.microsoft.com/office/powerpoint/2010/main" val="1930127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To check if a cronjob is running at the specified intervals, we can use the Push Gateway to display metrics to Prometheus through an HTTP endpoint.</a:t>
            </a:r>
          </a:p>
          <a:p>
            <a:r>
              <a:rPr lang="en-US" dirty="0"/>
              <a:t>We can push the timestamp of the last successful job (i.e. a backup job) to the Gateway and compare it with the current time in Prometheus. </a:t>
            </a:r>
          </a:p>
          <a:p>
            <a:r>
              <a:rPr lang="en-US" dirty="0"/>
              <a:t>If the time exceeds the specified threshold, the monitor times out and triggers an alert.</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Cronjobs</a:t>
            </a:r>
            <a:endParaRPr lang="en-IN" dirty="0"/>
          </a:p>
        </p:txBody>
      </p:sp>
    </p:spTree>
    <p:extLst>
      <p:ext uri="{BB962C8B-B14F-4D97-AF65-F5344CB8AC3E}">
        <p14:creationId xmlns:p14="http://schemas.microsoft.com/office/powerpoint/2010/main" val="3409625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The client libraries of Prometheus </a:t>
            </a:r>
            <a:r>
              <a:rPr lang="en-US"/>
              <a:t>offer three </a:t>
            </a:r>
            <a:r>
              <a:rPr lang="en-US" dirty="0"/>
              <a:t>core types of metrics. </a:t>
            </a:r>
          </a:p>
          <a:p>
            <a:r>
              <a:rPr lang="en-US" dirty="0"/>
              <a:t>However, the Prometheus server does not currently save these metrics as different data types. </a:t>
            </a:r>
          </a:p>
          <a:p>
            <a:r>
              <a:rPr lang="en-US" dirty="0"/>
              <a:t>Instead, it flattens all information into an untyped time series.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1530750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Counter</a:t>
            </a:r>
          </a:p>
          <a:p>
            <a:pPr lvl="1"/>
            <a:r>
              <a:rPr lang="en-US" dirty="0"/>
              <a:t>This is a cumulative metric. It represents a single monotonically-increasing counter, and its value can either increase or be reset to zero on restart.</a:t>
            </a:r>
          </a:p>
          <a:p>
            <a:r>
              <a:rPr lang="en-IN" dirty="0"/>
              <a:t>Gauge</a:t>
            </a:r>
          </a:p>
          <a:p>
            <a:pPr lvl="1"/>
            <a:r>
              <a:rPr lang="en-US" dirty="0"/>
              <a:t>This metric represents one numerical value, which can arbitrarily go down and up. </a:t>
            </a:r>
          </a:p>
          <a:p>
            <a:pPr lvl="1"/>
            <a:r>
              <a:rPr lang="en-US" dirty="0"/>
              <a:t>A gauge is often used to measure values like current memory usage or temperatures.</a:t>
            </a:r>
            <a:endParaRPr lang="en-IN" dirty="0"/>
          </a:p>
          <a:p>
            <a:r>
              <a:rPr lang="en-IN" dirty="0"/>
              <a:t>Histogram</a:t>
            </a:r>
          </a:p>
          <a:p>
            <a:pPr lvl="1"/>
            <a:r>
              <a:rPr lang="en-US" dirty="0"/>
              <a:t>A histogram samples observations, such as request durations or response sizes. </a:t>
            </a:r>
          </a:p>
          <a:p>
            <a:pPr lvl="1"/>
            <a:r>
              <a:rPr lang="en-US" dirty="0"/>
              <a:t>It then counts the observations in a configurable bucket. </a:t>
            </a:r>
          </a:p>
          <a:p>
            <a:pPr lvl="1"/>
            <a:r>
              <a:rPr lang="en-US" dirty="0"/>
              <a:t>A histogram can also provide a total sum of all the observed values.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735557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7170" name="Picture 2">
            <a:extLst>
              <a:ext uri="{FF2B5EF4-FFF2-40B4-BE49-F238E27FC236}">
                <a16:creationId xmlns:a16="http://schemas.microsoft.com/office/drawing/2014/main" id="{589675B6-7A48-9F1F-0B53-563374810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30" y="1828800"/>
            <a:ext cx="84296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61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dirty="0"/>
              <a:t>Prometheus follows a </a:t>
            </a:r>
            <a:r>
              <a:rPr lang="en-US" b="1" dirty="0"/>
              <a:t>pull-based model</a:t>
            </a:r>
            <a:r>
              <a:rPr lang="en-US" dirty="0"/>
              <a:t> where it scrapes metrics from monitored targets at specified intervals. </a:t>
            </a:r>
          </a:p>
          <a:p>
            <a:r>
              <a:rPr lang="en-US" dirty="0"/>
              <a:t>It uses a multi-dimensional data model for storing time-series data and provides a flexible query language called </a:t>
            </a:r>
            <a:r>
              <a:rPr lang="en-US" b="1" dirty="0"/>
              <a:t>PromQL</a:t>
            </a:r>
            <a:r>
              <a:rPr lang="en-US" dirty="0"/>
              <a:t> to retrieve and analyze this data. </a:t>
            </a:r>
          </a:p>
          <a:p>
            <a:r>
              <a:rPr lang="en-US" dirty="0"/>
              <a:t>Prometheus is a standalone service that doesn’t require external storage.</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605048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Key Components of Prometheus Architecture:</a:t>
            </a:r>
          </a:p>
          <a:p>
            <a:pPr>
              <a:buFont typeface="+mj-lt"/>
              <a:buAutoNum type="arabicPeriod"/>
            </a:pPr>
            <a:r>
              <a:rPr lang="en-US" b="1" dirty="0"/>
              <a:t>Prometheus Server:</a:t>
            </a:r>
            <a:endParaRPr lang="en-US" dirty="0"/>
          </a:p>
          <a:p>
            <a:pPr marL="742950" lvl="1" indent="-285750">
              <a:buFont typeface="+mj-lt"/>
              <a:buAutoNum type="arabicPeriod"/>
            </a:pPr>
            <a:r>
              <a:rPr lang="en-US" dirty="0"/>
              <a:t>The Prometheus server is at the core of the system architecture. It is responsible for:</a:t>
            </a:r>
          </a:p>
          <a:p>
            <a:pPr marL="1143000" lvl="2" indent="-228600">
              <a:buFont typeface="+mj-lt"/>
              <a:buAutoNum type="arabicPeriod"/>
            </a:pPr>
            <a:r>
              <a:rPr lang="en-US" b="1" dirty="0"/>
              <a:t>Data Collection:</a:t>
            </a:r>
            <a:r>
              <a:rPr lang="en-US" dirty="0"/>
              <a:t> Scraping metrics from target services at defined intervals.</a:t>
            </a:r>
          </a:p>
          <a:p>
            <a:pPr marL="1143000" lvl="2" indent="-228600">
              <a:buFont typeface="+mj-lt"/>
              <a:buAutoNum type="arabicPeriod"/>
            </a:pPr>
            <a:r>
              <a:rPr lang="en-US" b="1" dirty="0"/>
              <a:t>Data Storage:</a:t>
            </a:r>
            <a:r>
              <a:rPr lang="en-US" dirty="0"/>
              <a:t> Storing scraped time-series data in a local time-series database (TSDB).</a:t>
            </a:r>
          </a:p>
          <a:p>
            <a:pPr marL="1143000" lvl="2" indent="-228600">
              <a:buFont typeface="+mj-lt"/>
              <a:buAutoNum type="arabicPeriod"/>
            </a:pPr>
            <a:r>
              <a:rPr lang="en-US" b="1" dirty="0"/>
              <a:t>Querying:</a:t>
            </a:r>
            <a:r>
              <a:rPr lang="en-US" dirty="0"/>
              <a:t> Processing queries written in PromQL to retrieve and analyze the collected data.</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051115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Targets (Instrumented Services):</a:t>
            </a:r>
          </a:p>
          <a:p>
            <a:pPr lvl="1">
              <a:buFont typeface="Arial" pitchFamily="34" charset="0"/>
              <a:buChar char="•"/>
            </a:pPr>
            <a:r>
              <a:rPr lang="en-US" sz="2600" dirty="0">
                <a:solidFill>
                  <a:schemeClr val="tx1"/>
                </a:solidFill>
              </a:rPr>
              <a:t>Targets are the systems and applications being monitored by Prometheus. </a:t>
            </a:r>
          </a:p>
          <a:p>
            <a:pPr lvl="1">
              <a:buFont typeface="Arial" pitchFamily="34" charset="0"/>
              <a:buChar char="•"/>
            </a:pPr>
            <a:r>
              <a:rPr lang="en-US" sz="2600" dirty="0">
                <a:solidFill>
                  <a:schemeClr val="tx1"/>
                </a:solidFill>
              </a:rPr>
              <a:t>These targets expose metrics via an HTTP endpoint (typically /metrics), which Prometheus scrapes.</a:t>
            </a:r>
          </a:p>
          <a:p>
            <a:pPr lvl="1">
              <a:buFont typeface="Arial" pitchFamily="34" charset="0"/>
              <a:buChar char="•"/>
            </a:pPr>
            <a:r>
              <a:rPr lang="en-US" sz="2600" dirty="0">
                <a:solidFill>
                  <a:schemeClr val="tx1"/>
                </a:solidFill>
              </a:rPr>
              <a:t>Prometheus interacts with these services by pulling metrics from them at regular intervals.</a:t>
            </a:r>
          </a:p>
          <a:p>
            <a:pPr lvl="1">
              <a:buFont typeface="Arial" pitchFamily="34" charset="0"/>
              <a:buChar char="•"/>
            </a:pPr>
            <a:r>
              <a:rPr lang="en-US" sz="2600" dirty="0">
                <a:solidFill>
                  <a:schemeClr val="tx1"/>
                </a:solidFill>
              </a:rPr>
              <a:t>Targets can be instrumented applications, exporters, or third-party systems like databases or cloud services</a:t>
            </a:r>
            <a:r>
              <a:rPr lang="en-US" sz="2600" b="1" dirty="0">
                <a:solidFill>
                  <a:schemeClr val="tx1"/>
                </a:solidFill>
              </a:rPr>
              <a:t>.</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89242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IN" b="1" dirty="0"/>
              <a:t>Exporters:</a:t>
            </a:r>
            <a:endParaRPr lang="en-IN" dirty="0"/>
          </a:p>
          <a:p>
            <a:pPr>
              <a:buFont typeface="Arial" panose="020B0604020202020204" pitchFamily="34" charset="0"/>
              <a:buChar char="•"/>
            </a:pPr>
            <a:r>
              <a:rPr lang="en-IN" dirty="0"/>
              <a:t>Exporters are specialized services that expose metrics from third-party systems or non-instrumented services in a Prometheus-compatible format.</a:t>
            </a:r>
          </a:p>
          <a:p>
            <a:pPr>
              <a:buFont typeface="Arial" panose="020B0604020202020204" pitchFamily="34" charset="0"/>
              <a:buChar char="•"/>
            </a:pPr>
            <a:r>
              <a:rPr lang="en-IN" dirty="0"/>
              <a:t>Common exporters:</a:t>
            </a:r>
          </a:p>
          <a:p>
            <a:pPr marL="742950" lvl="1" indent="-285750">
              <a:buFont typeface="Arial" panose="020B0604020202020204" pitchFamily="34" charset="0"/>
              <a:buChar char="•"/>
            </a:pPr>
            <a:r>
              <a:rPr lang="en-IN" b="1" dirty="0"/>
              <a:t>Node Exporter:</a:t>
            </a:r>
            <a:r>
              <a:rPr lang="en-IN" dirty="0"/>
              <a:t> Exposes system-level metrics (CPU, memory, disk, etc.).</a:t>
            </a:r>
          </a:p>
          <a:p>
            <a:pPr marL="742950" lvl="1" indent="-285750">
              <a:buFont typeface="Arial" panose="020B0604020202020204" pitchFamily="34" charset="0"/>
              <a:buChar char="•"/>
            </a:pPr>
            <a:r>
              <a:rPr lang="en-IN" b="1" dirty="0"/>
              <a:t>Blackbox Exporter:</a:t>
            </a:r>
            <a:r>
              <a:rPr lang="en-IN" dirty="0"/>
              <a:t> Probes endpoints (HTTP, DNS, ICMP) to check for uptime and reachability.</a:t>
            </a:r>
          </a:p>
          <a:p>
            <a:pPr marL="742950" lvl="1" indent="-285750">
              <a:buFont typeface="Arial" panose="020B0604020202020204" pitchFamily="34" charset="0"/>
              <a:buChar char="•"/>
            </a:pPr>
            <a:r>
              <a:rPr lang="en-IN" b="1" dirty="0"/>
              <a:t>Database Exporters (e.g., MySQL, PostgreSQL):</a:t>
            </a:r>
            <a:r>
              <a:rPr lang="en-IN" dirty="0"/>
              <a:t> Export database-specific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9735899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lnSpcReduction="10000"/>
          </a:bodyPr>
          <a:lstStyle/>
          <a:p>
            <a:r>
              <a:rPr lang="en-US" b="1" dirty="0"/>
              <a:t>Service Discovery:</a:t>
            </a:r>
            <a:endParaRPr lang="en-US" dirty="0"/>
          </a:p>
          <a:p>
            <a:pPr>
              <a:buFont typeface="Arial" panose="020B0604020202020204" pitchFamily="34" charset="0"/>
              <a:buChar char="•"/>
            </a:pPr>
            <a:r>
              <a:rPr lang="en-US" dirty="0"/>
              <a:t>Prometheus supports dynamic service discovery, which allows it to automatically find and scrape targets in dynamic environments (e.g., cloud, Kubernetes).</a:t>
            </a:r>
          </a:p>
          <a:p>
            <a:pPr>
              <a:buFont typeface="Arial" panose="020B0604020202020204" pitchFamily="34" charset="0"/>
              <a:buChar char="•"/>
            </a:pPr>
            <a:r>
              <a:rPr lang="en-US" dirty="0"/>
              <a:t>It supports a variety of service discovery mechanisms:</a:t>
            </a:r>
          </a:p>
          <a:p>
            <a:pPr marL="742950" lvl="1" indent="-285750">
              <a:buFont typeface="Arial" panose="020B0604020202020204" pitchFamily="34" charset="0"/>
              <a:buChar char="•"/>
            </a:pPr>
            <a:r>
              <a:rPr lang="en-US" dirty="0"/>
              <a:t>Kubernetes</a:t>
            </a:r>
          </a:p>
          <a:p>
            <a:pPr marL="742950" lvl="1" indent="-285750">
              <a:buFont typeface="Arial" panose="020B0604020202020204" pitchFamily="34" charset="0"/>
              <a:buChar char="•"/>
            </a:pPr>
            <a:r>
              <a:rPr lang="en-US" dirty="0"/>
              <a:t>Consul</a:t>
            </a:r>
          </a:p>
          <a:p>
            <a:pPr marL="742950" lvl="1" indent="-285750">
              <a:buFont typeface="Arial" panose="020B0604020202020204" pitchFamily="34" charset="0"/>
              <a:buChar char="•"/>
            </a:pPr>
            <a:r>
              <a:rPr lang="en-US" dirty="0"/>
              <a:t>EC2 instances</a:t>
            </a:r>
          </a:p>
          <a:p>
            <a:pPr marL="742950" lvl="1" indent="-285750">
              <a:buFont typeface="Arial" panose="020B0604020202020204" pitchFamily="34" charset="0"/>
              <a:buChar char="•"/>
            </a:pPr>
            <a:r>
              <a:rPr lang="en-US" dirty="0"/>
              <a:t>DNS-based discovery</a:t>
            </a:r>
          </a:p>
          <a:p>
            <a:pPr>
              <a:buFont typeface="Arial" panose="020B0604020202020204" pitchFamily="34" charset="0"/>
              <a:buChar char="•"/>
            </a:pPr>
            <a:r>
              <a:rPr lang="en-US" dirty="0"/>
              <a:t>Service discovery helps in automatically adapting to infrastructure changes, such as when services scale up or down.</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79112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Time-Series Database (TSDB):</a:t>
            </a:r>
          </a:p>
          <a:p>
            <a:pPr lvl="1"/>
            <a:r>
              <a:rPr lang="en-US" dirty="0"/>
              <a:t>Prometheus stores all metrics as time-series data, identified by a unique metric name and label set.</a:t>
            </a:r>
          </a:p>
          <a:p>
            <a:pPr lvl="1"/>
            <a:r>
              <a:rPr lang="en-US" dirty="0"/>
              <a:t>The time-series data is stored locally on disk and compressed to optimize space.</a:t>
            </a:r>
          </a:p>
          <a:p>
            <a:pPr lvl="1"/>
            <a:r>
              <a:rPr lang="en-US" dirty="0"/>
              <a:t>Data is kept for a configurable retention period, after which it is deleted.</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93094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fontScale="92500" lnSpcReduction="10000"/>
          </a:bodyPr>
          <a:lstStyle/>
          <a:p>
            <a:r>
              <a:rPr lang="en-US" b="1" dirty="0"/>
              <a:t>Alert manager:</a:t>
            </a:r>
            <a:endParaRPr lang="en-US" dirty="0"/>
          </a:p>
          <a:p>
            <a:pPr>
              <a:buFont typeface="Arial" panose="020B0604020202020204" pitchFamily="34" charset="0"/>
              <a:buChar char="•"/>
            </a:pPr>
            <a:r>
              <a:rPr lang="en-US" b="1" dirty="0"/>
              <a:t>Alert manager</a:t>
            </a:r>
            <a:r>
              <a:rPr lang="en-US" dirty="0"/>
              <a:t> handles alerts generated by Prometheus when a rule condition is met (e.g., high CPU usage).</a:t>
            </a:r>
          </a:p>
          <a:p>
            <a:pPr>
              <a:buFont typeface="Arial" panose="020B0604020202020204" pitchFamily="34" charset="0"/>
              <a:buChar char="•"/>
            </a:pPr>
            <a:r>
              <a:rPr lang="en-US" dirty="0"/>
              <a:t>Prometheus evaluates alerting rules against the data and pushes alerts to the </a:t>
            </a:r>
            <a:r>
              <a:rPr lang="en-US" dirty="0" err="1"/>
              <a:t>Alertmanager</a:t>
            </a:r>
            <a:r>
              <a:rPr lang="en-US" dirty="0"/>
              <a:t>.</a:t>
            </a:r>
          </a:p>
          <a:p>
            <a:pPr>
              <a:buFont typeface="Arial" panose="020B0604020202020204" pitchFamily="34" charset="0"/>
              <a:buChar char="•"/>
            </a:pPr>
            <a:r>
              <a:rPr lang="en-US" b="1" dirty="0"/>
              <a:t>Alert manager’s Role:</a:t>
            </a:r>
            <a:endParaRPr lang="en-US" dirty="0"/>
          </a:p>
          <a:p>
            <a:pPr marL="742950" lvl="1" indent="-285750">
              <a:buFont typeface="Arial" panose="020B0604020202020204" pitchFamily="34" charset="0"/>
              <a:buChar char="•"/>
            </a:pPr>
            <a:r>
              <a:rPr lang="en-US" b="1" dirty="0"/>
              <a:t>Alert Deduplication:</a:t>
            </a:r>
            <a:r>
              <a:rPr lang="en-US" dirty="0"/>
              <a:t> Prevents repeated alerts for the same issue.</a:t>
            </a:r>
          </a:p>
          <a:p>
            <a:pPr marL="742950" lvl="1" indent="-285750">
              <a:buFont typeface="Arial" panose="020B0604020202020204" pitchFamily="34" charset="0"/>
              <a:buChar char="•"/>
            </a:pPr>
            <a:r>
              <a:rPr lang="en-US" b="1" dirty="0"/>
              <a:t>Grouping:</a:t>
            </a:r>
            <a:r>
              <a:rPr lang="en-US" dirty="0"/>
              <a:t> Groups related alerts to reduce noise.</a:t>
            </a:r>
          </a:p>
          <a:p>
            <a:pPr marL="742950" lvl="1" indent="-285750">
              <a:buFont typeface="Arial" panose="020B0604020202020204" pitchFamily="34" charset="0"/>
              <a:buChar char="•"/>
            </a:pPr>
            <a:r>
              <a:rPr lang="en-US" b="1" dirty="0"/>
              <a:t>Routing:</a:t>
            </a:r>
            <a:r>
              <a:rPr lang="en-US" dirty="0"/>
              <a:t> Sends alerts to the appropriate receiver (email, Slack, PagerDuty, etc.).</a:t>
            </a:r>
          </a:p>
          <a:p>
            <a:pPr marL="742950" lvl="1" indent="-285750">
              <a:buFont typeface="Arial" panose="020B0604020202020204" pitchFamily="34" charset="0"/>
              <a:buChar char="•"/>
            </a:pPr>
            <a:r>
              <a:rPr lang="en-US" b="1" dirty="0"/>
              <a:t>Silencing:</a:t>
            </a:r>
            <a:r>
              <a:rPr lang="en-US" dirty="0"/>
              <a:t> Temporarily suppresses alerts during planned maintenance.</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2300325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IN" b="1" dirty="0"/>
              <a:t>Prometheus Client Libraries:</a:t>
            </a:r>
            <a:endParaRPr lang="en-IN" dirty="0"/>
          </a:p>
          <a:p>
            <a:pPr lvl="1">
              <a:buFont typeface="Arial" panose="020B0604020202020204" pitchFamily="34" charset="0"/>
              <a:buChar char="•"/>
            </a:pPr>
            <a:r>
              <a:rPr lang="en-IN" dirty="0"/>
              <a:t>Prometheus provides client libraries for different programming languages (Go, Python, Java, Ruby, etc.) to enable custom metrics instrumentation in applications.</a:t>
            </a:r>
          </a:p>
          <a:p>
            <a:pPr lvl="1">
              <a:buFont typeface="Arial" panose="020B0604020202020204" pitchFamily="34" charset="0"/>
              <a:buChar char="•"/>
            </a:pPr>
            <a:r>
              <a:rPr lang="en-IN" dirty="0"/>
              <a:t>Developers can use these libraries to instrument their code and expose custom application-specific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4847733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PromQL (Prometheus Query Language):</a:t>
            </a:r>
          </a:p>
          <a:p>
            <a:pPr lvl="1"/>
            <a:r>
              <a:rPr lang="en-US" dirty="0"/>
              <a:t>Prometheus comes with its own powerful query language, PromQL, which allows users to select and aggregate time-series data.</a:t>
            </a:r>
          </a:p>
          <a:p>
            <a:pPr lvl="1"/>
            <a:r>
              <a:rPr lang="en-US" dirty="0"/>
              <a:t>PromQL supports complex operations like rate calculations, aggregations, and joins across metrics.</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133545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pPr>
              <a:buFont typeface="+mj-lt"/>
              <a:buAutoNum type="arabicPeriod"/>
            </a:pPr>
            <a:r>
              <a:rPr lang="en-US" b="1" dirty="0" err="1"/>
              <a:t>Pushgateway</a:t>
            </a:r>
            <a:r>
              <a:rPr lang="en-US" b="1" dirty="0"/>
              <a:t> (Optional):</a:t>
            </a:r>
            <a:endParaRPr lang="en-US" dirty="0"/>
          </a:p>
          <a:p>
            <a:pPr marL="742950" lvl="1" indent="-285750">
              <a:buFont typeface="+mj-lt"/>
              <a:buAutoNum type="arabicPeriod"/>
            </a:pPr>
            <a:r>
              <a:rPr lang="en-US" dirty="0"/>
              <a:t>Prometheus uses a pull model, but sometimes systems may not be suited to be scraped (e.g., batch jobs or short-lived processes).</a:t>
            </a:r>
          </a:p>
          <a:p>
            <a:pPr marL="742950" lvl="1" indent="-285750">
              <a:buFont typeface="+mj-lt"/>
              <a:buAutoNum type="arabicPeriod"/>
            </a:pPr>
            <a:r>
              <a:rPr lang="en-US" dirty="0"/>
              <a:t>The </a:t>
            </a:r>
            <a:r>
              <a:rPr lang="en-US" b="1" dirty="0" err="1"/>
              <a:t>Pushgateway</a:t>
            </a:r>
            <a:r>
              <a:rPr lang="en-US" dirty="0"/>
              <a:t> allows these systems to push metrics to Prometheus. It acts as an intermediary for these metrics, storing them until Prometheus pulls them.</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27401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8194" name="Picture 2" descr="Observability vs Monitoring">
            <a:extLst>
              <a:ext uri="{FF2B5EF4-FFF2-40B4-BE49-F238E27FC236}">
                <a16:creationId xmlns:a16="http://schemas.microsoft.com/office/drawing/2014/main" id="{D3DAD4E9-3118-39EE-4174-38A3D54FE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8" t="3612" r="1769" b="7015"/>
          <a:stretch/>
        </p:blipFill>
        <p:spPr bwMode="auto">
          <a:xfrm>
            <a:off x="239485" y="1524000"/>
            <a:ext cx="8763001"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9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Component Architecture</a:t>
            </a:r>
          </a:p>
        </p:txBody>
      </p:sp>
      <p:pic>
        <p:nvPicPr>
          <p:cNvPr id="1026" name="Picture 2" descr="Prometheus Components and Architecture">
            <a:extLst>
              <a:ext uri="{FF2B5EF4-FFF2-40B4-BE49-F238E27FC236}">
                <a16:creationId xmlns:a16="http://schemas.microsoft.com/office/drawing/2014/main" id="{149433CE-1EA4-FFC8-1ADD-4E678F1C5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23" y="1371600"/>
            <a:ext cx="8454365" cy="507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9353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The Prometheus server handles the scraping and storing of metrics. </a:t>
            </a:r>
          </a:p>
          <a:p>
            <a:r>
              <a:rPr lang="en-US" dirty="0"/>
              <a:t>The server manages scheduling of monitoring jobs – querying data sources (called “instances”) at a predefined polling frequency. </a:t>
            </a:r>
          </a:p>
          <a:p>
            <a:r>
              <a:rPr lang="en-US" dirty="0"/>
              <a:t>Monitoring jobs are configured via one or more “scrape config” directives, managed via a YAML configuration file.</a:t>
            </a:r>
          </a:p>
          <a:p>
            <a:r>
              <a:rPr lang="en-US" dirty="0"/>
              <a:t>It can be live-reloaded using a SIGHUP or the Management API.</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3735773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relies heavily on various service discovery (SD) mechanisms to identify targets to scrape. </a:t>
            </a:r>
          </a:p>
          <a:p>
            <a:r>
              <a:rPr lang="en-US" dirty="0"/>
              <a:t>These service discovery integrations range from generic interfaces like a file-based service discovery that custom SD implementations can leverage by managing a JSON or YAML file containing a list of targets.</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37756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also provides number of platform-specific SD implementations, including: Kubernetes, AWS EC2, Azure, GCE, Docker Swarm, OpenStack, and more. </a:t>
            </a:r>
          </a:p>
          <a:p>
            <a:r>
              <a:rPr lang="en-US" dirty="0"/>
              <a:t>These generally integrate with the corresponding APIs to query the platform for targets running applications and exporters that can be scraped by Prometheus.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20375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Scraping:</a:t>
            </a:r>
          </a:p>
          <a:p>
            <a:pPr lvl="1"/>
            <a:r>
              <a:rPr lang="en-US" dirty="0"/>
              <a:t>Prometheus scrapes metrics from the targets (applications, services, exporters) at a configured interval via HTTP. Each target exposes an endpoint that Prometheus polls for metrics.</a:t>
            </a:r>
          </a:p>
          <a:p>
            <a:r>
              <a:rPr lang="en-US" dirty="0"/>
              <a:t>Storing: </a:t>
            </a:r>
          </a:p>
          <a:p>
            <a:pPr lvl="1"/>
            <a:r>
              <a:rPr lang="en-US" dirty="0"/>
              <a:t>Scraped metrics are stored in Prometheus’s internal time-series database. </a:t>
            </a:r>
          </a:p>
          <a:p>
            <a:pPr lvl="1"/>
            <a:r>
              <a:rPr lang="en-US" dirty="0"/>
              <a:t>Each metric is stored as a time-series, identified by a combination of a metric name and key-value labels.</a:t>
            </a:r>
          </a:p>
          <a:p>
            <a:r>
              <a:rPr lang="en-US" dirty="0"/>
              <a:t>Example metric format:</a:t>
            </a:r>
          </a:p>
          <a:p>
            <a:endParaRPr lang="en-US" dirty="0"/>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pic>
        <p:nvPicPr>
          <p:cNvPr id="6" name="Picture 5">
            <a:extLst>
              <a:ext uri="{FF2B5EF4-FFF2-40B4-BE49-F238E27FC236}">
                <a16:creationId xmlns:a16="http://schemas.microsoft.com/office/drawing/2014/main" id="{0790A188-ED73-BC37-113C-8CD45CC25AF0}"/>
              </a:ext>
            </a:extLst>
          </p:cNvPr>
          <p:cNvPicPr>
            <a:picLocks noChangeAspect="1"/>
          </p:cNvPicPr>
          <p:nvPr/>
        </p:nvPicPr>
        <p:blipFill>
          <a:blip r:embed="rId2"/>
          <a:stretch>
            <a:fillRect/>
          </a:stretch>
        </p:blipFill>
        <p:spPr>
          <a:xfrm>
            <a:off x="1066800" y="6078462"/>
            <a:ext cx="6125430" cy="552527"/>
          </a:xfrm>
          <a:prstGeom prst="rect">
            <a:avLst/>
          </a:prstGeom>
        </p:spPr>
      </p:pic>
    </p:spTree>
    <p:extLst>
      <p:ext uri="{BB962C8B-B14F-4D97-AF65-F5344CB8AC3E}">
        <p14:creationId xmlns:p14="http://schemas.microsoft.com/office/powerpoint/2010/main" val="10585989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Querying:</a:t>
            </a:r>
          </a:p>
          <a:p>
            <a:pPr lvl="1"/>
            <a:r>
              <a:rPr lang="en-US" dirty="0"/>
              <a:t>Users or external systems (like dashboards) can query the stored time-series data using PromQL. </a:t>
            </a:r>
          </a:p>
          <a:p>
            <a:pPr lvl="1"/>
            <a:r>
              <a:rPr lang="en-US" dirty="0"/>
              <a:t>Queries can be used to retrieve data for monitoring, debugging, or performance analysis.</a:t>
            </a:r>
          </a:p>
          <a:p>
            <a:pPr lvl="1"/>
            <a:r>
              <a:rPr lang="en-US" dirty="0"/>
              <a:t>Alerting:</a:t>
            </a:r>
          </a:p>
          <a:p>
            <a:pPr lvl="1"/>
            <a:r>
              <a:rPr lang="en-US" dirty="0"/>
              <a:t>Prometheus evaluates alerting rules against the stored data at regular intervals. </a:t>
            </a:r>
          </a:p>
          <a:p>
            <a:pPr lvl="1"/>
            <a:r>
              <a:rPr lang="en-US" dirty="0"/>
              <a:t>When an alert condition is met (e.g., CPU usage &gt; 90% for 5 minutes), an alert is triggered and sent to the Alert manager.</a:t>
            </a:r>
          </a:p>
          <a:p>
            <a:pPr lvl="1"/>
            <a:r>
              <a:rPr lang="en-US" dirty="0"/>
              <a:t>Alert manager processes and routes the alerts to defined destinations like Slack, PagerDuty, or email.</a:t>
            </a:r>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spTree>
    <p:extLst>
      <p:ext uri="{BB962C8B-B14F-4D97-AF65-F5344CB8AC3E}">
        <p14:creationId xmlns:p14="http://schemas.microsoft.com/office/powerpoint/2010/main" val="3428680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095875"/>
          </a:xfrm>
        </p:spPr>
        <p:txBody>
          <a:bodyPr>
            <a:normAutofit lnSpcReduction="10000"/>
          </a:bodyPr>
          <a:lstStyle/>
          <a:p>
            <a:r>
              <a:rPr lang="en-US" dirty="0"/>
              <a:t>Pull-based Model:</a:t>
            </a:r>
          </a:p>
          <a:p>
            <a:pPr lvl="1"/>
            <a:r>
              <a:rPr lang="en-US" dirty="0"/>
              <a:t>Prometheus’s pull model allows it to periodically scrape metrics from targets, making it more efficient and flexible in discovering new services or handling dynamic infrastructure.</a:t>
            </a:r>
          </a:p>
          <a:p>
            <a:r>
              <a:rPr lang="en-US" dirty="0"/>
              <a:t>Time-Series Data Storage:</a:t>
            </a:r>
          </a:p>
          <a:p>
            <a:pPr lvl="1"/>
            <a:r>
              <a:rPr lang="en-US" dirty="0"/>
              <a:t>Prometheus uses a highly optimized time-series database, enabling efficient storage and querying of millions of metrics.</a:t>
            </a:r>
          </a:p>
          <a:p>
            <a:r>
              <a:rPr lang="en-US" dirty="0"/>
              <a:t>Multi-dimensional Data Model:</a:t>
            </a:r>
          </a:p>
          <a:p>
            <a:pPr lvl="1"/>
            <a:r>
              <a:rPr lang="en-US" dirty="0"/>
              <a:t>Prometheus uses labels to add dimensions to metrics, making it easier to filter and group metrics based on these labels.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3632979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248275"/>
          </a:xfrm>
        </p:spPr>
        <p:txBody>
          <a:bodyPr>
            <a:normAutofit/>
          </a:bodyPr>
          <a:lstStyle/>
          <a:p>
            <a:r>
              <a:rPr lang="en-US" dirty="0"/>
              <a:t>PromQL:</a:t>
            </a:r>
          </a:p>
          <a:p>
            <a:pPr lvl="1"/>
            <a:r>
              <a:rPr lang="en-US" dirty="0"/>
              <a:t>The powerful query language enables deep insights into system behavior through metrics aggregation, filtering, and real-time analysis.</a:t>
            </a:r>
          </a:p>
          <a:p>
            <a:r>
              <a:rPr lang="en-US" dirty="0"/>
              <a:t>Service Discovery:</a:t>
            </a:r>
          </a:p>
          <a:p>
            <a:pPr lvl="1"/>
            <a:r>
              <a:rPr lang="en-US" dirty="0"/>
              <a:t>Dynamic environments like Kubernetes benefit from Prometheus’s ability to auto-discover new targets, making it a natural choice for cloud-native monitoring. </a:t>
            </a:r>
          </a:p>
          <a:p>
            <a:r>
              <a:rPr lang="en-US" dirty="0"/>
              <a:t>Self-Contained:</a:t>
            </a:r>
          </a:p>
          <a:p>
            <a:pPr lvl="1"/>
            <a:r>
              <a:rPr lang="en-US" dirty="0"/>
              <a:t>Prometheus operates independently, without external dependencies, and can be scaled by federating multiple Prometheus servers.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1925252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5B0CF-2532-AE92-C8DB-CE6A794990C6}"/>
              </a:ext>
            </a:extLst>
          </p:cNvPr>
          <p:cNvSpPr>
            <a:spLocks noGrp="1"/>
          </p:cNvSpPr>
          <p:nvPr>
            <p:ph sz="quarter" idx="12"/>
          </p:nvPr>
        </p:nvSpPr>
        <p:spPr/>
        <p:txBody>
          <a:bodyPr/>
          <a:lstStyle/>
          <a:p>
            <a:r>
              <a:rPr lang="en-US" dirty="0"/>
              <a:t>Grafana: </a:t>
            </a:r>
          </a:p>
          <a:p>
            <a:pPr lvl="1"/>
            <a:r>
              <a:rPr lang="en-US" dirty="0"/>
              <a:t>Prometheus is often integrated with Grafana for visualizing metrics using dashboards.</a:t>
            </a:r>
          </a:p>
          <a:p>
            <a:r>
              <a:rPr lang="en-US" dirty="0"/>
              <a:t>Thanos/Cortex: </a:t>
            </a:r>
          </a:p>
          <a:p>
            <a:pPr lvl="1"/>
            <a:r>
              <a:rPr lang="en-US" dirty="0"/>
              <a:t>For long-term storage and scalability, Prometheus can be extended with projects like Thanos or Cortex to store metrics across multiple Prometheus instances and enable long-term storage and queries.</a:t>
            </a:r>
            <a:endParaRPr lang="en-IN" dirty="0"/>
          </a:p>
        </p:txBody>
      </p:sp>
      <p:sp>
        <p:nvSpPr>
          <p:cNvPr id="3" name="Title 2">
            <a:extLst>
              <a:ext uri="{FF2B5EF4-FFF2-40B4-BE49-F238E27FC236}">
                <a16:creationId xmlns:a16="http://schemas.microsoft.com/office/drawing/2014/main" id="{9C5594AC-4B5C-DC35-1337-7D5DB6034441}"/>
              </a:ext>
            </a:extLst>
          </p:cNvPr>
          <p:cNvSpPr>
            <a:spLocks noGrp="1"/>
          </p:cNvSpPr>
          <p:nvPr>
            <p:ph type="title"/>
          </p:nvPr>
        </p:nvSpPr>
        <p:spPr/>
        <p:txBody>
          <a:bodyPr/>
          <a:lstStyle/>
          <a:p>
            <a:r>
              <a:rPr lang="en-IN" dirty="0"/>
              <a:t>Integration Systems</a:t>
            </a:r>
          </a:p>
        </p:txBody>
      </p:sp>
    </p:spTree>
    <p:extLst>
      <p:ext uri="{BB962C8B-B14F-4D97-AF65-F5344CB8AC3E}">
        <p14:creationId xmlns:p14="http://schemas.microsoft.com/office/powerpoint/2010/main" val="26653923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7DBB591-3780-012D-97CA-B6D000828BF2}"/>
              </a:ext>
            </a:extLst>
          </p:cNvPr>
          <p:cNvSpPr>
            <a:spLocks noGrp="1"/>
          </p:cNvSpPr>
          <p:nvPr>
            <p:ph sz="quarter" idx="12"/>
          </p:nvPr>
        </p:nvSpPr>
        <p:spPr>
          <a:xfrm>
            <a:off x="449659" y="1243272"/>
            <a:ext cx="8228012" cy="1118928"/>
          </a:xfrm>
        </p:spPr>
        <p:txBody>
          <a:bodyPr>
            <a:normAutofit/>
          </a:bodyPr>
          <a:lstStyle/>
          <a:p>
            <a:r>
              <a:rPr lang="en-IN" dirty="0"/>
              <a:t>echo "</a:t>
            </a:r>
            <a:r>
              <a:rPr lang="en-IN" dirty="0" err="1"/>
              <a:t>example_metric</a:t>
            </a:r>
            <a:r>
              <a:rPr lang="en-IN" dirty="0"/>
              <a:t> 123" | curl --data-binary @- http://localhost:9091/metrics/job/my_job</a:t>
            </a:r>
          </a:p>
        </p:txBody>
      </p:sp>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8" name="Picture 7">
            <a:extLst>
              <a:ext uri="{FF2B5EF4-FFF2-40B4-BE49-F238E27FC236}">
                <a16:creationId xmlns:a16="http://schemas.microsoft.com/office/drawing/2014/main" id="{A8FA4006-5AF5-16C8-145B-C87F8A5597BF}"/>
              </a:ext>
            </a:extLst>
          </p:cNvPr>
          <p:cNvPicPr>
            <a:picLocks noChangeAspect="1"/>
          </p:cNvPicPr>
          <p:nvPr/>
        </p:nvPicPr>
        <p:blipFill>
          <a:blip r:embed="rId2"/>
          <a:srcRect b="50000"/>
          <a:stretch/>
        </p:blipFill>
        <p:spPr>
          <a:xfrm>
            <a:off x="43543" y="2362200"/>
            <a:ext cx="9144000" cy="2571750"/>
          </a:xfrm>
          <a:prstGeom prst="rect">
            <a:avLst/>
          </a:prstGeom>
        </p:spPr>
      </p:pic>
      <p:pic>
        <p:nvPicPr>
          <p:cNvPr id="10" name="Picture 9">
            <a:extLst>
              <a:ext uri="{FF2B5EF4-FFF2-40B4-BE49-F238E27FC236}">
                <a16:creationId xmlns:a16="http://schemas.microsoft.com/office/drawing/2014/main" id="{45A82D54-2181-BE10-154A-16EBC63D7301}"/>
              </a:ext>
            </a:extLst>
          </p:cNvPr>
          <p:cNvPicPr>
            <a:picLocks noChangeAspect="1"/>
          </p:cNvPicPr>
          <p:nvPr/>
        </p:nvPicPr>
        <p:blipFill>
          <a:blip r:embed="rId3"/>
          <a:stretch>
            <a:fillRect/>
          </a:stretch>
        </p:blipFill>
        <p:spPr>
          <a:xfrm>
            <a:off x="17106" y="4564808"/>
            <a:ext cx="9144000" cy="2076450"/>
          </a:xfrm>
          <a:prstGeom prst="rect">
            <a:avLst/>
          </a:prstGeom>
        </p:spPr>
      </p:pic>
    </p:spTree>
    <p:extLst>
      <p:ext uri="{BB962C8B-B14F-4D97-AF65-F5344CB8AC3E}">
        <p14:creationId xmlns:p14="http://schemas.microsoft.com/office/powerpoint/2010/main" val="3974881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4F291-B47C-48A1-B199-EBD0A7B4E780}">
  <ds:schemaRef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26994</TotalTime>
  <Words>13472</Words>
  <Application>Microsoft Office PowerPoint</Application>
  <PresentationFormat>On-screen Show (4:3)</PresentationFormat>
  <Paragraphs>1315</Paragraphs>
  <Slides>336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336</vt:i4>
      </vt:variant>
    </vt:vector>
  </HeadingPairs>
  <TitlesOfParts>
    <vt:vector size="342" baseType="lpstr">
      <vt:lpstr>-apple-system</vt:lpstr>
      <vt:lpstr>Arial</vt:lpstr>
      <vt:lpstr>Calibri</vt:lpstr>
      <vt:lpstr>Inter</vt:lpstr>
      <vt:lpstr>Roboto-Regular</vt:lpstr>
      <vt:lpstr>Pencils_02_2012</vt:lpstr>
      <vt:lpstr>PowerPoint Presentation</vt:lpstr>
      <vt:lpstr>Goals</vt:lpstr>
      <vt:lpstr>Observability </vt:lpstr>
      <vt:lpstr>Observability </vt:lpstr>
      <vt:lpstr>Observability </vt:lpstr>
      <vt:lpstr>Observability </vt:lpstr>
      <vt:lpstr>Need for Comprehensive Observability</vt:lpstr>
      <vt:lpstr>Observability vs Monitoring</vt:lpstr>
      <vt:lpstr>Observability vs Monitoring</vt:lpstr>
      <vt:lpstr>Profiling</vt:lpstr>
      <vt:lpstr>Profiling</vt:lpstr>
      <vt:lpstr>Metrics</vt:lpstr>
      <vt:lpstr>Metrics</vt:lpstr>
      <vt:lpstr>Metrics</vt:lpstr>
      <vt:lpstr>Types of Metrics</vt:lpstr>
      <vt:lpstr>Types of Metrics</vt:lpstr>
      <vt:lpstr>Types of Metrics</vt:lpstr>
      <vt:lpstr>Types of Metrics</vt:lpstr>
      <vt:lpstr>Types of Metrics</vt:lpstr>
      <vt:lpstr>Types of Metrics</vt:lpstr>
      <vt:lpstr>Types of Metrics</vt:lpstr>
      <vt:lpstr>Importance of Metrics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Tracing and Spans</vt:lpstr>
      <vt:lpstr>Tracing and Spans</vt:lpstr>
      <vt:lpstr>Tracing and Spans</vt:lpstr>
      <vt:lpstr>Push vs Pull</vt:lpstr>
      <vt:lpstr>Push vs Pull</vt:lpstr>
      <vt:lpstr>Push vs Pull</vt:lpstr>
      <vt:lpstr>Push vs Pull</vt:lpstr>
      <vt:lpstr>Push vs Pull</vt:lpstr>
      <vt:lpstr>Push vs Pull</vt:lpstr>
      <vt:lpstr>Push vs Pull</vt:lpstr>
      <vt:lpstr>Push vs Pull</vt:lpstr>
      <vt:lpstr>Push vs Pull</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SLA vs SLO vs SLI</vt:lpstr>
      <vt:lpstr>Basics of SLOs, SLAs, and SLIs</vt:lpstr>
      <vt:lpstr>Basics of SLOs, SLAs, and SLIs</vt:lpstr>
      <vt:lpstr>Basics of SLOs, SLAs, and SLIs</vt:lpstr>
      <vt:lpstr>Basics of SLOs, SLAs, and SLIs</vt:lpstr>
      <vt:lpstr>Basics of SLOs, SLAs, and SLIs</vt:lpstr>
      <vt:lpstr>Basics of SLOs, SLAs, and SLIs</vt:lpstr>
      <vt:lpstr>PowerPoint Presentation</vt:lpstr>
      <vt:lpstr>Prometheus</vt:lpstr>
      <vt:lpstr>Prometheus Features</vt:lpstr>
      <vt:lpstr>Micrometer Prometheus</vt:lpstr>
      <vt:lpstr>Monitoring Systems</vt:lpstr>
      <vt:lpstr>How Does Prometheus Monitoring Work?</vt:lpstr>
      <vt:lpstr>How Does Prometheus Monitoring Work?</vt:lpstr>
      <vt:lpstr>How Does Prometheus Monitoring Work?</vt:lpstr>
      <vt:lpstr>What Can You Monitor with Prometheus?</vt:lpstr>
      <vt:lpstr>Service Metrics</vt:lpstr>
      <vt:lpstr>Host Metrics</vt:lpstr>
      <vt:lpstr>Website Uptime/Up Status</vt:lpstr>
      <vt:lpstr>Cronjobs</vt:lpstr>
      <vt:lpstr>Prometheus Metric Types</vt:lpstr>
      <vt:lpstr>Prometheus Metric Types</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Component Architecture</vt:lpstr>
      <vt:lpstr>Prometheus Server</vt:lpstr>
      <vt:lpstr>Prometheus Server</vt:lpstr>
      <vt:lpstr>Prometheus Server</vt:lpstr>
      <vt:lpstr>Prometheus Data Flow</vt:lpstr>
      <vt:lpstr>Prometheus Data Flow</vt:lpstr>
      <vt:lpstr>Key Features and Benefits of Prometheus Architecture</vt:lpstr>
      <vt:lpstr>Key Features and Benefits of Prometheus Architecture</vt:lpstr>
      <vt:lpstr>Integration Systems</vt:lpstr>
      <vt:lpstr>Push gateway send metrics - Bashscript</vt:lpstr>
      <vt:lpstr>Push gateway send metrics - Bashscript</vt:lpstr>
      <vt:lpstr>Push gateway send metrics – Spring boot scheduler</vt:lpstr>
      <vt:lpstr>Push gateway send metrics – Spring boot scheduler</vt:lpstr>
      <vt:lpstr>1. What is PromQL?</vt:lpstr>
      <vt:lpstr>2. Data model theory</vt:lpstr>
      <vt:lpstr>2. Data model theory</vt:lpstr>
      <vt:lpstr>Expression types in PromQL</vt:lpstr>
      <vt:lpstr>Expression types in PromQL</vt:lpstr>
      <vt:lpstr>Expression types in PromQL</vt:lpstr>
      <vt:lpstr>4. Selectors (theory)</vt:lpstr>
      <vt:lpstr>4. Selectors (theory)</vt:lpstr>
      <vt:lpstr>4. Selectors (theory)</vt:lpstr>
      <vt:lpstr>5. Operators (semantics)</vt:lpstr>
      <vt:lpstr>6. Vector matching theory</vt:lpstr>
      <vt:lpstr>7. Functions (categories)</vt:lpstr>
      <vt:lpstr>8. Aggregation theory</vt:lpstr>
      <vt:lpstr>9. Subqueries theory</vt:lpstr>
      <vt:lpstr>10. Histograms in PromQL</vt:lpstr>
      <vt:lpstr>11. Recording vs alerting rules (why they exist)</vt:lpstr>
      <vt:lpstr>11. Recording vs alerting rules (why they exist)</vt:lpstr>
      <vt:lpstr>12. Staleness, gaps &amp; absent theory</vt:lpstr>
      <vt:lpstr>13. Why PromQL is different from SQL</vt:lpstr>
      <vt:lpstr>14. Theoretical strengths</vt:lpstr>
      <vt:lpstr>15. Limitations (theory)</vt:lpstr>
      <vt:lpstr>Core Concepts in PromQL</vt:lpstr>
      <vt:lpstr>Selecting Data</vt:lpstr>
      <vt:lpstr>Selecting Data</vt:lpstr>
      <vt:lpstr>Selecting Data</vt:lpstr>
      <vt:lpstr>Selecting Data</vt:lpstr>
      <vt:lpstr>Selecting Data</vt:lpstr>
      <vt:lpstr>Selecting Data</vt:lpstr>
      <vt:lpstr>Selecting Data</vt:lpstr>
      <vt:lpstr>Selecting Data</vt:lpstr>
      <vt:lpstr>Selecting Data</vt:lpstr>
      <vt:lpstr>Selecting Data</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Prometheus Query – JVM Memory Usage</vt:lpstr>
      <vt:lpstr>Prometheus Query – JVM Garbage Collection (GC)</vt:lpstr>
      <vt:lpstr>Prometheus Query –  JVM Threads</vt:lpstr>
      <vt:lpstr>Prometheus Query –  HTTP Request Metrics</vt:lpstr>
      <vt:lpstr>Prometheus Query –  Rate of Change (GC, Memory, etc.)</vt:lpstr>
      <vt:lpstr>Types of Metrics</vt:lpstr>
      <vt:lpstr>Common PromQL Query Types</vt:lpstr>
      <vt:lpstr>Common PromQL Query Types</vt:lpstr>
      <vt:lpstr>Limitations in Prometheus Data Model</vt:lpstr>
      <vt:lpstr>Limitations in Prometheus Labels</vt:lpstr>
      <vt:lpstr>Prometheus Exposition Format</vt:lpstr>
      <vt:lpstr>Prometheus Exposition Format</vt:lpstr>
      <vt:lpstr>Exposition</vt:lpstr>
      <vt:lpstr>Understanding Prometheus Metrics and Buckets</vt:lpstr>
      <vt:lpstr>Understanding Prometheus Metrics and Buckets</vt:lpstr>
      <vt:lpstr>What is a Bucket in Prometheus?</vt:lpstr>
      <vt:lpstr>Anatomy of a Prometheus Bucket</vt:lpstr>
      <vt:lpstr>How Prometheus Histograms Use Buckets</vt:lpstr>
      <vt:lpstr>Practical Applications of Prometheus Buckets</vt:lpstr>
      <vt:lpstr>Prometheus Query</vt:lpstr>
      <vt:lpstr>Prometheus Query</vt:lpstr>
      <vt:lpstr>Prometheus Query</vt:lpstr>
      <vt:lpstr>Prometheus Query</vt:lpstr>
      <vt:lpstr>Prometheus Query</vt:lpstr>
      <vt:lpstr>Prometheus Query</vt:lpstr>
      <vt:lpstr>Prometheus Query</vt:lpstr>
      <vt:lpstr>Prometheus Query (Histogram)</vt:lpstr>
      <vt:lpstr>Prometheus Query (Histogram)</vt:lpstr>
      <vt:lpstr>Prometheus Query (Counter)</vt:lpstr>
      <vt:lpstr>Prometheus Query (Histogram-Cumulative)</vt:lpstr>
      <vt:lpstr>Prometheus Query (Histogram-Cumulative)</vt:lpstr>
      <vt:lpstr>Prometheus Query (Histogram)</vt:lpstr>
      <vt:lpstr>Prometheus Query (Histogram)</vt:lpstr>
      <vt:lpstr>Prometheus Query (Histogram)</vt:lpstr>
      <vt:lpstr>Prometheus Query (Histogram)</vt:lpstr>
      <vt:lpstr>Prometheus Query (Histogram)</vt:lpstr>
      <vt:lpstr>Prometheus Query (Histogram) Visualization methods</vt:lpstr>
      <vt:lpstr>Prometheus Query (Histogram) Visualization methods</vt:lpstr>
      <vt:lpstr>Prometheus Query</vt:lpstr>
      <vt:lpstr>Prometheus Query</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Prometheus Query</vt:lpstr>
      <vt:lpstr>JSON API Grafana</vt:lpstr>
      <vt:lpstr>JSON API Grafana</vt:lpstr>
      <vt:lpstr>Prometheus Exporters</vt:lpstr>
      <vt:lpstr>Prometheus Exporters</vt:lpstr>
      <vt:lpstr>Types of Prometheus Exporters</vt:lpstr>
      <vt:lpstr>Types of Prometheus Exporters</vt:lpstr>
      <vt:lpstr>Types of Prometheus Exporters</vt:lpstr>
      <vt:lpstr>How Prometheus Exporters Work</vt:lpstr>
      <vt:lpstr>Example: The Prometheus Node Exporter</vt:lpstr>
      <vt:lpstr>Example: The Prometheus Node Exporter</vt:lpstr>
      <vt:lpstr>Example: The Prometheus Node Exporter</vt:lpstr>
      <vt:lpstr>Example: The Prometheus Node Exporter</vt:lpstr>
      <vt:lpstr>Example: The Prometheus Node Exporter</vt:lpstr>
      <vt:lpstr>Example: The Prometheus Node Exporter</vt:lpstr>
      <vt:lpstr>Node Exporter</vt:lpstr>
      <vt:lpstr>Node Exporter</vt:lpstr>
      <vt:lpstr>Windows Exporter</vt:lpstr>
      <vt:lpstr>Windows Exporter</vt:lpstr>
      <vt:lpstr>Custom Exporter</vt:lpstr>
      <vt:lpstr>Custom Exporter</vt:lpstr>
      <vt:lpstr>Grafana</vt:lpstr>
      <vt:lpstr>Grafana</vt:lpstr>
      <vt:lpstr>Grafana</vt:lpstr>
      <vt:lpstr>Example: The Prometheus Node Exporter</vt:lpstr>
      <vt:lpstr>Statsd-Exporter</vt:lpstr>
      <vt:lpstr>Statsd-Exporter</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Prometheus Push gateway</vt:lpstr>
      <vt:lpstr>Prometheus Client Libraries</vt:lpstr>
      <vt:lpstr>Alert Manager Architecture</vt:lpstr>
      <vt:lpstr>Prometheus Alert manager</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Installation</vt:lpstr>
      <vt:lpstr>Alert Manager Installation</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 in values.yml</vt:lpstr>
      <vt:lpstr>Changes in Up History</vt:lpstr>
      <vt:lpstr>Alerting Rule in values.yml</vt:lpstr>
      <vt:lpstr>Slack Receiver</vt:lpstr>
      <vt:lpstr>Slack Receiver</vt:lpstr>
      <vt:lpstr>Slack Receiver</vt:lpstr>
      <vt:lpstr>Webhook Receiver</vt:lpstr>
      <vt:lpstr>Webhook Receiver</vt:lpstr>
      <vt:lpstr>Pager Duty</vt:lpstr>
      <vt:lpstr>Pager Duty</vt:lpstr>
      <vt:lpstr>Pager Duty</vt:lpstr>
      <vt:lpstr>Pager Duty</vt:lpstr>
      <vt:lpstr>Pager Duty</vt:lpstr>
      <vt:lpstr>Pager Duty</vt:lpstr>
      <vt:lpstr>Pager Duty</vt:lpstr>
      <vt:lpstr>OpsGenie</vt:lpstr>
      <vt:lpstr>OpsGenie</vt:lpstr>
      <vt:lpstr>OpsGenie</vt:lpstr>
      <vt:lpstr>OpsGenie</vt:lpstr>
      <vt:lpstr>MS Teams</vt:lpstr>
      <vt:lpstr>MS Teams</vt:lpstr>
      <vt:lpstr>Inhibition</vt:lpstr>
      <vt:lpstr>Inhibition</vt:lpstr>
      <vt:lpstr>Inhibition</vt:lpstr>
      <vt:lpstr>Inhibition</vt:lpstr>
      <vt:lpstr>Inhibition</vt:lpstr>
      <vt:lpstr>Inhibition</vt:lpstr>
      <vt:lpstr>Inhibition</vt:lpstr>
      <vt:lpstr>Silencing alerts</vt:lpstr>
      <vt:lpstr>Silencing alerts</vt:lpstr>
      <vt:lpstr>Grafana JSON API with JWT Token</vt:lpstr>
      <vt:lpstr>Grafana JSON API with JWT Token</vt:lpstr>
      <vt:lpstr>Configuring Prometheus to monitor itself</vt:lpstr>
      <vt:lpstr>Configuring Prometheus to monitor itself</vt:lpstr>
      <vt:lpstr>Custom Metrics</vt:lpstr>
      <vt:lpstr>Custom Metrics</vt:lpstr>
      <vt:lpstr>Prometheus Federation</vt:lpstr>
      <vt:lpstr>Prometheus Federation</vt:lpstr>
      <vt:lpstr>Prometheus Federation</vt:lpstr>
      <vt:lpstr>Prometheus Federation</vt:lpstr>
      <vt:lpstr>Prometheus Federation</vt:lpstr>
      <vt:lpstr>How to configure federation in Prometheus</vt:lpstr>
      <vt:lpstr>How to configure federation in Prometheus</vt:lpstr>
      <vt:lpstr>Aggregate Queries in Prometheus</vt:lpstr>
      <vt:lpstr>Grafana</vt:lpstr>
      <vt:lpstr>Grafana</vt:lpstr>
      <vt:lpstr>Telegraf</vt:lpstr>
      <vt:lpstr>Telegraf</vt:lpstr>
      <vt:lpstr>Telegraf</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Grafana Mimir</vt:lpstr>
      <vt:lpstr>Grafana Mimir</vt:lpstr>
      <vt:lpstr>Grafana Mimir</vt:lpstr>
      <vt:lpstr>Integration Workflow Example</vt:lpstr>
      <vt:lpstr>Comparison of Roles</vt:lpstr>
      <vt:lpstr>Real-World Scenario Example</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2933</cp:revision>
  <dcterms:created xsi:type="dcterms:W3CDTF">2012-03-13T15:47:14Z</dcterms:created>
  <dcterms:modified xsi:type="dcterms:W3CDTF">2025-11-02T05:51:19Z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